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28" r:id="rId1"/>
  </p:sldMasterIdLst>
  <p:sldIdLst>
    <p:sldId id="256" r:id="rId2"/>
    <p:sldId id="257" r:id="rId3"/>
    <p:sldId id="258" r:id="rId4"/>
    <p:sldId id="263" r:id="rId5"/>
    <p:sldId id="259" r:id="rId6"/>
    <p:sldId id="260" r:id="rId7"/>
    <p:sldId id="261" r:id="rId8"/>
    <p:sldId id="262" r:id="rId9"/>
    <p:sldId id="266" r:id="rId10"/>
    <p:sldId id="264" r:id="rId11"/>
    <p:sldId id="265" r:id="rId12"/>
  </p:sldIdLst>
  <p:sldSz cx="18288000" cy="10287000"/>
  <p:notesSz cx="6858000" cy="9144000"/>
  <p:embeddedFontLst>
    <p:embeddedFont>
      <p:font typeface="Chewy" panose="020B0604020202020204" charset="0"/>
      <p:regular r:id="rId13"/>
    </p:embeddedFont>
    <p:embeddedFont>
      <p:font typeface="Corbel" panose="020B0503020204020204" pitchFamily="34" charset="0"/>
      <p:regular r:id="rId14"/>
      <p:bold r:id="rId15"/>
      <p:italic r:id="rId16"/>
      <p:boldItalic r:id="rId17"/>
    </p:embeddedFont>
    <p:embeddedFont>
      <p:font typeface="Roboto" panose="02000000000000000000" pitchFamily="2"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80B138-CD21-4B62-ACDE-66598F4A3353}" v="12" dt="2025-07-28T03:59:38.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warya R" userId="d0114fa5bf6c7df0" providerId="LiveId" clId="{4E80B138-CD21-4B62-ACDE-66598F4A3353}"/>
    <pc:docChg chg="modSld">
      <pc:chgData name="Aishwarya R" userId="d0114fa5bf6c7df0" providerId="LiveId" clId="{4E80B138-CD21-4B62-ACDE-66598F4A3353}" dt="2025-07-28T03:59:38.786" v="11" actId="113"/>
      <pc:docMkLst>
        <pc:docMk/>
      </pc:docMkLst>
      <pc:sldChg chg="modSp">
        <pc:chgData name="Aishwarya R" userId="d0114fa5bf6c7df0" providerId="LiveId" clId="{4E80B138-CD21-4B62-ACDE-66598F4A3353}" dt="2025-07-28T03:59:38.786" v="11" actId="113"/>
        <pc:sldMkLst>
          <pc:docMk/>
          <pc:sldMk cId="0" sldId="262"/>
        </pc:sldMkLst>
        <pc:graphicFrameChg chg="mod">
          <ac:chgData name="Aishwarya R" userId="d0114fa5bf6c7df0" providerId="LiveId" clId="{4E80B138-CD21-4B62-ACDE-66598F4A3353}" dt="2025-07-28T03:59:38.786" v="11" actId="113"/>
          <ac:graphicFrameMkLst>
            <pc:docMk/>
            <pc:sldMk cId="0" sldId="262"/>
            <ac:graphicFrameMk id="11" creationId="{78940F22-2401-CA36-F23A-ABE6EEA3D37F}"/>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dmi\Documents\Course\Students%20Social%20Media%20Addiction.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admi\Documents\Course\Students%20Social%20Media%20Addiction.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admi\Documents\Course\Students%20Social%20Media%20Addiction.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1.xml"/><Relationship Id="rId4" Type="http://schemas.openxmlformats.org/officeDocument/2006/relationships/oleObject" Target="file:///C:\Users\admi\Documents\Course\Students%20Social%20Media%20Addiction.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admi\Documents\Course\Students%20Social%20Media%20Addic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[Students Social Media Addiction.xlsx]Dashboard!PivotTable9</c:name>
    <c:fmtId val="12"/>
  </c:pivotSource>
  <c:chart>
    <c:autoTitleDeleted val="0"/>
    <c:pivotFmts>
      <c:pivotFmt>
        <c:idx val="0"/>
        <c:spPr>
          <a:solidFill>
            <a:srgbClr val="00666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CCCC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0666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CCCC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00666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rgbClr val="CCCC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Dashboard!$C$87:$C$88</c:f>
              <c:strCache>
                <c:ptCount val="1"/>
                <c:pt idx="0">
                  <c:v>Female</c:v>
                </c:pt>
              </c:strCache>
            </c:strRef>
          </c:tx>
          <c:spPr>
            <a:solidFill>
              <a:srgbClr val="006666"/>
            </a:solidFill>
            <a:ln>
              <a:noFill/>
            </a:ln>
            <a:effectLst/>
          </c:spPr>
          <c:invertIfNegative val="0"/>
          <c:cat>
            <c:strRef>
              <c:f>Dashboard!$B$89:$B$96</c:f>
              <c:strCache>
                <c:ptCount val="7"/>
                <c:pt idx="0">
                  <c:v>18</c:v>
                </c:pt>
                <c:pt idx="1">
                  <c:v>19</c:v>
                </c:pt>
                <c:pt idx="2">
                  <c:v>20</c:v>
                </c:pt>
                <c:pt idx="3">
                  <c:v>21</c:v>
                </c:pt>
                <c:pt idx="4">
                  <c:v>22</c:v>
                </c:pt>
                <c:pt idx="5">
                  <c:v>23</c:v>
                </c:pt>
                <c:pt idx="6">
                  <c:v>24</c:v>
                </c:pt>
              </c:strCache>
            </c:strRef>
          </c:cat>
          <c:val>
            <c:numRef>
              <c:f>Dashboard!$C$89:$C$96</c:f>
              <c:numCache>
                <c:formatCode>General</c:formatCode>
                <c:ptCount val="7"/>
                <c:pt idx="0">
                  <c:v>5</c:v>
                </c:pt>
                <c:pt idx="1">
                  <c:v>135</c:v>
                </c:pt>
                <c:pt idx="2">
                  <c:v>146</c:v>
                </c:pt>
                <c:pt idx="3">
                  <c:v>31</c:v>
                </c:pt>
                <c:pt idx="4">
                  <c:v>13</c:v>
                </c:pt>
                <c:pt idx="5">
                  <c:v>15</c:v>
                </c:pt>
                <c:pt idx="6">
                  <c:v>8</c:v>
                </c:pt>
              </c:numCache>
            </c:numRef>
          </c:val>
          <c:extLst>
            <c:ext xmlns:c16="http://schemas.microsoft.com/office/drawing/2014/chart" uri="{C3380CC4-5D6E-409C-BE32-E72D297353CC}">
              <c16:uniqueId val="{00000000-3779-494A-AE5C-243A1CDB2863}"/>
            </c:ext>
          </c:extLst>
        </c:ser>
        <c:ser>
          <c:idx val="1"/>
          <c:order val="1"/>
          <c:tx>
            <c:strRef>
              <c:f>Dashboard!$D$87:$D$88</c:f>
              <c:strCache>
                <c:ptCount val="1"/>
                <c:pt idx="0">
                  <c:v>Male</c:v>
                </c:pt>
              </c:strCache>
            </c:strRef>
          </c:tx>
          <c:spPr>
            <a:solidFill>
              <a:schemeClr val="accent2"/>
            </a:solidFill>
            <a:ln>
              <a:noFill/>
            </a:ln>
            <a:effectLst/>
          </c:spPr>
          <c:invertIfNegative val="0"/>
          <c:cat>
            <c:strRef>
              <c:f>Dashboard!$B$89:$B$96</c:f>
              <c:strCache>
                <c:ptCount val="7"/>
                <c:pt idx="0">
                  <c:v>18</c:v>
                </c:pt>
                <c:pt idx="1">
                  <c:v>19</c:v>
                </c:pt>
                <c:pt idx="2">
                  <c:v>20</c:v>
                </c:pt>
                <c:pt idx="3">
                  <c:v>21</c:v>
                </c:pt>
                <c:pt idx="4">
                  <c:v>22</c:v>
                </c:pt>
                <c:pt idx="5">
                  <c:v>23</c:v>
                </c:pt>
                <c:pt idx="6">
                  <c:v>24</c:v>
                </c:pt>
              </c:strCache>
            </c:strRef>
          </c:cat>
          <c:val>
            <c:numRef>
              <c:f>Dashboard!$D$89:$D$96</c:f>
              <c:numCache>
                <c:formatCode>General</c:formatCode>
                <c:ptCount val="7"/>
                <c:pt idx="0">
                  <c:v>9</c:v>
                </c:pt>
                <c:pt idx="1">
                  <c:v>28</c:v>
                </c:pt>
                <c:pt idx="2">
                  <c:v>19</c:v>
                </c:pt>
                <c:pt idx="3">
                  <c:v>125</c:v>
                </c:pt>
                <c:pt idx="4">
                  <c:v>134</c:v>
                </c:pt>
                <c:pt idx="5">
                  <c:v>19</c:v>
                </c:pt>
                <c:pt idx="6">
                  <c:v>18</c:v>
                </c:pt>
              </c:numCache>
            </c:numRef>
          </c:val>
          <c:extLst>
            <c:ext xmlns:c16="http://schemas.microsoft.com/office/drawing/2014/chart" uri="{C3380CC4-5D6E-409C-BE32-E72D297353CC}">
              <c16:uniqueId val="{00000002-3779-494A-AE5C-243A1CDB2863}"/>
            </c:ext>
          </c:extLst>
        </c:ser>
        <c:dLbls>
          <c:showLegendKey val="0"/>
          <c:showVal val="0"/>
          <c:showCatName val="0"/>
          <c:showSerName val="0"/>
          <c:showPercent val="0"/>
          <c:showBubbleSize val="0"/>
        </c:dLbls>
        <c:gapWidth val="150"/>
        <c:overlap val="100"/>
        <c:axId val="432464808"/>
        <c:axId val="432465168"/>
      </c:barChart>
      <c:catAx>
        <c:axId val="432464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32465168"/>
        <c:crosses val="autoZero"/>
        <c:auto val="1"/>
        <c:lblAlgn val="ctr"/>
        <c:lblOffset val="100"/>
        <c:noMultiLvlLbl val="0"/>
      </c:catAx>
      <c:valAx>
        <c:axId val="43246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324648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[Students Social Media Addiction.xlsx]Dashboard!PivotTable2</c:name>
    <c:fmtId val="12"/>
  </c:pivotSource>
  <c:chart>
    <c:title>
      <c:tx>
        <c:rich>
          <a:bodyPr rot="0" spcFirstLastPara="1" vertOverflow="ellipsis" vert="horz" wrap="square" anchor="ctr" anchorCtr="1"/>
          <a:lstStyle/>
          <a:p>
            <a:pPr>
              <a:defRPr sz="1800" b="1" i="0" u="none" strike="noStrike" kern="1200" cap="all" spc="150" baseline="0">
                <a:solidFill>
                  <a:sysClr val="windowText" lastClr="000000"/>
                </a:solidFill>
                <a:latin typeface="+mn-lt"/>
                <a:ea typeface="+mn-ea"/>
                <a:cs typeface="+mn-cs"/>
              </a:defRPr>
            </a:pPr>
            <a:r>
              <a:rPr lang="en-US" b="1">
                <a:solidFill>
                  <a:sysClr val="windowText" lastClr="000000"/>
                </a:solidFill>
              </a:rPr>
              <a:t>Count of Gender</a:t>
            </a:r>
          </a:p>
        </c:rich>
      </c:tx>
      <c:layout>
        <c:manualLayout>
          <c:xMode val="edge"/>
          <c:yMode val="edge"/>
          <c:x val="0.33992244212716655"/>
          <c:y val="4.1647387585975415E-2"/>
        </c:manualLayout>
      </c:layout>
      <c:overlay val="0"/>
      <c:spPr>
        <a:noFill/>
        <a:ln>
          <a:noFill/>
        </a:ln>
        <a:effectLst/>
      </c:spPr>
      <c:txPr>
        <a:bodyPr rot="0" spcFirstLastPara="1" vertOverflow="ellipsis" vert="horz" wrap="square" anchor="ctr" anchorCtr="1"/>
        <a:lstStyle/>
        <a:p>
          <a:pPr>
            <a:defRPr sz="1800" b="1" i="0" u="none" strike="noStrike" kern="1200" cap="all" spc="150" baseline="0">
              <a:solidFill>
                <a:sysClr val="windowText" lastClr="000000"/>
              </a:solidFill>
              <a:latin typeface="+mn-lt"/>
              <a:ea typeface="+mn-ea"/>
              <a:cs typeface="+mn-cs"/>
            </a:defRPr>
          </a:pPr>
          <a:endParaRPr lang="en-US"/>
        </a:p>
      </c:txPr>
    </c:title>
    <c:autoTitleDeleted val="0"/>
    <c:pivotFmts>
      <c:pivotFmt>
        <c:idx val="0"/>
        <c:spPr>
          <a:solidFill>
            <a:srgbClr val="669900"/>
          </a:solidFill>
          <a:ln w="19050">
            <a:solidFill>
              <a:schemeClr val="lt1"/>
            </a:solid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1"/>
        <c:spPr>
          <a:solidFill>
            <a:srgbClr val="006600"/>
          </a:solidFill>
          <a:ln w="19050">
            <a:solidFill>
              <a:schemeClr val="lt1"/>
            </a:solidFill>
          </a:ln>
          <a:effectLst>
            <a:innerShdw blurRad="114300">
              <a:schemeClr val="accent1"/>
            </a:innerShdw>
          </a:effectLst>
        </c:spPr>
        <c:dLbl>
          <c:idx val="0"/>
          <c:layout>
            <c:manualLayout>
              <c:x val="0.13775437445319336"/>
              <c:y val="-2.7462817147856519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fld id="{261F64CD-EE37-40B9-B32B-8A1ABF592F84}" type="CATEGORYNAM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[CATEGORY NAME]</a:t>
                </a:fld>
                <a:r>
                  <a:rPr lang="en-US" sz="1400" b="1">
                    <a:solidFill>
                      <a:sysClr val="windowText" lastClr="000000"/>
                    </a:solidFill>
                  </a:rPr>
                  <a:t>
</a:t>
                </a:r>
                <a:fld id="{7F112C4F-EA94-4924-A13B-7592CD2E45BF}" type="VALU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[VALUE]</a:t>
                </a:fld>
                <a:endParaRPr lang="en-US" sz="1400" b="1">
                  <a:solidFill>
                    <a:sysClr val="windowText" lastClr="000000"/>
                  </a:solidFill>
                </a:endParaRP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2"/>
        <c:spPr>
          <a:solidFill>
            <a:srgbClr val="669900"/>
          </a:solidFill>
          <a:ln w="19050">
            <a:solidFill>
              <a:schemeClr val="lt1"/>
            </a:solidFill>
          </a:ln>
          <a:effectLst>
            <a:innerShdw blurRad="114300">
              <a:schemeClr val="accent1"/>
            </a:innerShdw>
          </a:effectLst>
        </c:spPr>
        <c:dLbl>
          <c:idx val="0"/>
          <c:layout>
            <c:manualLayout>
              <c:x val="-0.15774343832020998"/>
              <c:y val="-2.8134660250801982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fld id="{72216874-0F78-457B-8643-4A40D49B2975}" type="CATEGORYNAM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[CATEGORY NAME]</a:t>
                </a:fld>
                <a:r>
                  <a:rPr lang="en-US" sz="1400" b="1">
                    <a:solidFill>
                      <a:sysClr val="windowText" lastClr="000000"/>
                    </a:solidFill>
                  </a:rPr>
                  <a:t>
</a:t>
                </a:r>
                <a:fld id="{1CA9A3EC-6D0E-4210-A439-F3FED07600F7}" type="VALU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[VALUE]</a:t>
                </a:fld>
                <a:endParaRPr lang="en-US" sz="1400" b="1">
                  <a:solidFill>
                    <a:sysClr val="windowText" lastClr="000000"/>
                  </a:solidFill>
                </a:endParaRP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3"/>
        <c:spPr>
          <a:solidFill>
            <a:srgbClr val="669900"/>
          </a:solidFill>
          <a:ln w="19050">
            <a:solidFill>
              <a:schemeClr val="lt1"/>
            </a:solid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4"/>
        <c:spPr>
          <a:solidFill>
            <a:srgbClr val="669900"/>
          </a:solidFill>
          <a:ln w="19050">
            <a:solidFill>
              <a:schemeClr val="lt1"/>
            </a:solidFill>
          </a:ln>
          <a:effectLst>
            <a:innerShdw blurRad="114300">
              <a:schemeClr val="accent1"/>
            </a:innerShdw>
          </a:effectLst>
        </c:spPr>
        <c:dLbl>
          <c:idx val="0"/>
          <c:layout>
            <c:manualLayout>
              <c:x val="-0.15774343832020998"/>
              <c:y val="-2.8134660250801982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fld id="{72216874-0F78-457B-8643-4A40D49B2975}" type="CATEGORYNAM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[CATEGORY NAME]</a:t>
                </a:fld>
                <a:r>
                  <a:rPr lang="en-US" sz="1400" b="1">
                    <a:solidFill>
                      <a:sysClr val="windowText" lastClr="000000"/>
                    </a:solidFill>
                  </a:rPr>
                  <a:t>
</a:t>
                </a:r>
                <a:fld id="{1CA9A3EC-6D0E-4210-A439-F3FED07600F7}" type="VALU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[VALUE]</a:t>
                </a:fld>
                <a:endParaRPr lang="en-US" sz="1400" b="1">
                  <a:solidFill>
                    <a:sysClr val="windowText" lastClr="000000"/>
                  </a:solidFill>
                </a:endParaRP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5"/>
        <c:spPr>
          <a:solidFill>
            <a:srgbClr val="006600"/>
          </a:solidFill>
          <a:ln w="19050">
            <a:solidFill>
              <a:schemeClr val="lt1"/>
            </a:solidFill>
          </a:ln>
          <a:effectLst>
            <a:innerShdw blurRad="114300">
              <a:schemeClr val="accent1"/>
            </a:innerShdw>
          </a:effectLst>
        </c:spPr>
        <c:dLbl>
          <c:idx val="0"/>
          <c:layout>
            <c:manualLayout>
              <c:x val="0.13775437445319336"/>
              <c:y val="-2.7462817147856519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fld id="{261F64CD-EE37-40B9-B32B-8A1ABF592F84}" type="CATEGORYNAM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[CATEGORY NAME]</a:t>
                </a:fld>
                <a:r>
                  <a:rPr lang="en-US" sz="1400" b="1">
                    <a:solidFill>
                      <a:sysClr val="windowText" lastClr="000000"/>
                    </a:solidFill>
                  </a:rPr>
                  <a:t>
</a:t>
                </a:r>
                <a:fld id="{7F112C4F-EA94-4924-A13B-7592CD2E45BF}" type="VALU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[VALUE]</a:t>
                </a:fld>
                <a:endParaRPr lang="en-US" sz="1400" b="1">
                  <a:solidFill>
                    <a:sysClr val="windowText" lastClr="000000"/>
                  </a:solidFill>
                </a:endParaRP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6"/>
        <c:spPr>
          <a:solidFill>
            <a:srgbClr val="669900"/>
          </a:solidFill>
          <a:ln w="19050">
            <a:solidFill>
              <a:schemeClr val="lt1"/>
            </a:solid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7"/>
        <c:spPr>
          <a:solidFill>
            <a:srgbClr val="669900"/>
          </a:solidFill>
          <a:ln w="19050">
            <a:solidFill>
              <a:schemeClr val="lt1"/>
            </a:solidFill>
          </a:ln>
          <a:effectLst>
            <a:innerShdw blurRad="114300">
              <a:schemeClr val="accent1"/>
            </a:innerShdw>
          </a:effectLst>
        </c:spPr>
        <c:dLbl>
          <c:idx val="0"/>
          <c:layout>
            <c:manualLayout>
              <c:x val="-0.15774343832020998"/>
              <c:y val="-2.8134660250801982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fld id="{72216874-0F78-457B-8643-4A40D49B2975}" type="CATEGORYNAM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[CATEGORY NAME]</a:t>
                </a:fld>
                <a:r>
                  <a:rPr lang="en-US" sz="1400" b="1">
                    <a:solidFill>
                      <a:sysClr val="windowText" lastClr="000000"/>
                    </a:solidFill>
                  </a:rPr>
                  <a:t>
</a:t>
                </a:r>
                <a:fld id="{1CA9A3EC-6D0E-4210-A439-F3FED07600F7}" type="VALU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[VALUE]</a:t>
                </a:fld>
                <a:endParaRPr lang="en-US" sz="1400" b="1">
                  <a:solidFill>
                    <a:sysClr val="windowText" lastClr="000000"/>
                  </a:solidFill>
                </a:endParaRP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8"/>
        <c:spPr>
          <a:solidFill>
            <a:srgbClr val="006600"/>
          </a:solidFill>
          <a:ln w="19050">
            <a:solidFill>
              <a:schemeClr val="lt1"/>
            </a:solidFill>
          </a:ln>
          <a:effectLst>
            <a:innerShdw blurRad="114300">
              <a:schemeClr val="accent1"/>
            </a:innerShdw>
          </a:effectLst>
        </c:spPr>
        <c:dLbl>
          <c:idx val="0"/>
          <c:layout>
            <c:manualLayout>
              <c:x val="0.13775437445319336"/>
              <c:y val="-2.7462817147856519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fld id="{261F64CD-EE37-40B9-B32B-8A1ABF592F84}" type="CATEGORYNAM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[CATEGORY NAME]</a:t>
                </a:fld>
                <a:r>
                  <a:rPr lang="en-US" sz="1400" b="1">
                    <a:solidFill>
                      <a:sysClr val="windowText" lastClr="000000"/>
                    </a:solidFill>
                  </a:rPr>
                  <a:t>
</a:t>
                </a:r>
                <a:fld id="{7F112C4F-EA94-4924-A13B-7592CD2E45BF}" type="VALUE">
                  <a:rPr lang="en-US" sz="1400" b="1">
                    <a:solidFill>
                      <a:sysClr val="windowText" lastClr="000000"/>
                    </a:solidFill>
                  </a:rPr>
                  <a:pPr>
                    <a:defRPr sz="1400" b="0" i="0" u="none" strike="noStrike" kern="1200" baseline="0">
                      <a:solidFill>
                        <a:schemeClr val="tx1">
                          <a:lumMod val="75000"/>
                          <a:lumOff val="25000"/>
                        </a:schemeClr>
                      </a:solidFill>
                      <a:latin typeface="+mn-lt"/>
                      <a:ea typeface="+mn-ea"/>
                      <a:cs typeface="+mn-cs"/>
                    </a:defRPr>
                  </a:pPr>
                  <a:t>[VALUE]</a:t>
                </a:fld>
                <a:endParaRPr lang="en-US" sz="1400" b="1">
                  <a:solidFill>
                    <a:sysClr val="windowText" lastClr="000000"/>
                  </a:solidFill>
                </a:endParaRP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s>
    <c:plotArea>
      <c:layout/>
      <c:pieChart>
        <c:varyColors val="1"/>
        <c:ser>
          <c:idx val="0"/>
          <c:order val="0"/>
          <c:tx>
            <c:strRef>
              <c:f>Dashboard!$C$100</c:f>
              <c:strCache>
                <c:ptCount val="1"/>
                <c:pt idx="0">
                  <c:v>Total</c:v>
                </c:pt>
              </c:strCache>
            </c:strRef>
          </c:tx>
          <c:spPr>
            <a:solidFill>
              <a:srgbClr val="669900"/>
            </a:solidFill>
          </c:spPr>
          <c:dPt>
            <c:idx val="0"/>
            <c:bubble3D val="0"/>
            <c:spPr>
              <a:solidFill>
                <a:srgbClr val="669900"/>
              </a:solidFill>
              <a:ln w="19050">
                <a:solidFill>
                  <a:schemeClr val="lt1"/>
                </a:solidFill>
              </a:ln>
              <a:effectLst>
                <a:innerShdw blurRad="114300">
                  <a:schemeClr val="accent1"/>
                </a:innerShdw>
              </a:effectLst>
            </c:spPr>
            <c:extLst>
              <c:ext xmlns:c16="http://schemas.microsoft.com/office/drawing/2014/chart" uri="{C3380CC4-5D6E-409C-BE32-E72D297353CC}">
                <c16:uniqueId val="{00000001-BD26-402F-9906-5125C2BBAE1B}"/>
              </c:ext>
            </c:extLst>
          </c:dPt>
          <c:dPt>
            <c:idx val="1"/>
            <c:bubble3D val="0"/>
            <c:spPr>
              <a:solidFill>
                <a:srgbClr val="006600"/>
              </a:solidFill>
              <a:ln w="19050">
                <a:solidFill>
                  <a:schemeClr val="lt1"/>
                </a:solidFill>
              </a:ln>
              <a:effectLst>
                <a:innerShdw blurRad="114300">
                  <a:schemeClr val="accent2"/>
                </a:innerShdw>
              </a:effectLst>
            </c:spPr>
            <c:extLst>
              <c:ext xmlns:c16="http://schemas.microsoft.com/office/drawing/2014/chart" uri="{C3380CC4-5D6E-409C-BE32-E72D297353CC}">
                <c16:uniqueId val="{00000003-BD26-402F-9906-5125C2BBAE1B}"/>
              </c:ext>
            </c:extLst>
          </c:dPt>
          <c:dLbls>
            <c:dLbl>
              <c:idx val="0"/>
              <c:layout>
                <c:manualLayout>
                  <c:x val="-0.20934660005254213"/>
                  <c:y val="-3.605869309439768E-2"/>
                </c:manualLayout>
              </c:layout>
              <c:tx>
                <c:rich>
                  <a:bodyPr rot="0" spcFirstLastPara="1" vertOverflow="ellipsis" vert="horz" wrap="square" lIns="38100" tIns="19050" rIns="38100" bIns="19050" anchor="ctr" anchorCtr="0">
                    <a:spAutoFit/>
                  </a:bodyPr>
                  <a:lstStyle/>
                  <a:p>
                    <a:pPr algn="ctr" rtl="0">
                      <a:defRPr lang="en-US" sz="1800" b="1" i="0" u="none" strike="noStrike" kern="1200" baseline="0">
                        <a:solidFill>
                          <a:sysClr val="windowText" lastClr="000000"/>
                        </a:solidFill>
                        <a:latin typeface="+mn-lt"/>
                        <a:ea typeface="+mn-ea"/>
                        <a:cs typeface="+mn-cs"/>
                      </a:defRPr>
                    </a:pPr>
                    <a:fld id="{72216874-0F78-457B-8643-4A40D49B2975}" type="CATEGORYNAME">
                      <a:rPr lang="en-US" sz="1800" b="1" i="0" u="none" strike="noStrike" kern="1200" baseline="0">
                        <a:solidFill>
                          <a:sysClr val="windowText" lastClr="000000"/>
                        </a:solidFill>
                        <a:latin typeface="+mn-lt"/>
                        <a:ea typeface="+mn-ea"/>
                        <a:cs typeface="+mn-cs"/>
                      </a:rPr>
                      <a:pPr algn="ctr" rtl="0">
                        <a:defRPr lang="en-US" sz="1800" b="1">
                          <a:solidFill>
                            <a:sysClr val="windowText" lastClr="000000"/>
                          </a:solidFill>
                        </a:defRPr>
                      </a:pPr>
                      <a:t>[CATEGORY NAME]</a:t>
                    </a:fld>
                    <a:r>
                      <a:rPr lang="en-US" sz="1800" b="1" i="0" u="none" strike="noStrike" kern="1200" baseline="0">
                        <a:solidFill>
                          <a:sysClr val="windowText" lastClr="000000"/>
                        </a:solidFill>
                        <a:latin typeface="+mn-lt"/>
                        <a:ea typeface="+mn-ea"/>
                        <a:cs typeface="+mn-cs"/>
                      </a:rPr>
                      <a:t>
</a:t>
                    </a:r>
                    <a:fld id="{1CA9A3EC-6D0E-4210-A439-F3FED07600F7}" type="VALUE">
                      <a:rPr lang="en-US" sz="1800" b="1" i="0" u="none" strike="noStrike" kern="1200" baseline="0">
                        <a:solidFill>
                          <a:sysClr val="windowText" lastClr="000000"/>
                        </a:solidFill>
                        <a:latin typeface="+mn-lt"/>
                        <a:ea typeface="+mn-ea"/>
                        <a:cs typeface="+mn-cs"/>
                      </a:rPr>
                      <a:pPr algn="ctr" rtl="0">
                        <a:defRPr lang="en-US" sz="1800" b="1">
                          <a:solidFill>
                            <a:sysClr val="windowText" lastClr="000000"/>
                          </a:solidFill>
                        </a:defRPr>
                      </a:pPr>
                      <a:t>[VALUE]</a:t>
                    </a:fld>
                    <a:endParaRPr lang="en-US" sz="1800" b="1" i="0" u="none" strike="noStrike" kern="1200" baseline="0">
                      <a:solidFill>
                        <a:sysClr val="windowText" lastClr="000000"/>
                      </a:solidFill>
                      <a:latin typeface="+mn-lt"/>
                      <a:ea typeface="+mn-ea"/>
                      <a:cs typeface="+mn-cs"/>
                    </a:endParaRPr>
                  </a:p>
                </c:rich>
              </c:tx>
              <c:spPr>
                <a:noFill/>
                <a:ln>
                  <a:noFill/>
                </a:ln>
                <a:effectLst/>
              </c:spPr>
              <c:txPr>
                <a:bodyPr rot="0" spcFirstLastPara="1" vertOverflow="ellipsis" vert="horz" wrap="square" lIns="38100" tIns="19050" rIns="38100" bIns="19050" anchor="ctr" anchorCtr="0">
                  <a:spAutoFit/>
                </a:bodyPr>
                <a:lstStyle/>
                <a:p>
                  <a:pPr algn="ctr" rtl="0">
                    <a:defRPr lang="en-US" sz="1800" b="1" i="0" u="none" strike="noStrike" kern="1200" baseline="0">
                      <a:solidFill>
                        <a:sysClr val="windowText" lastClr="000000"/>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D26-402F-9906-5125C2BBAE1B}"/>
                </c:ext>
              </c:extLst>
            </c:dLbl>
            <c:dLbl>
              <c:idx val="1"/>
              <c:layout>
                <c:manualLayout>
                  <c:x val="0.17979641058381216"/>
                  <c:y val="-3.2513328663272223E-2"/>
                </c:manualLayout>
              </c:layout>
              <c:tx>
                <c:rich>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fld id="{261F64CD-EE37-40B9-B32B-8A1ABF592F84}" type="CATEGORYNAME">
                      <a:rPr lang="en-US" sz="1800" b="1">
                        <a:solidFill>
                          <a:sysClr val="windowText" lastClr="000000"/>
                        </a:solidFill>
                      </a:rPr>
                      <a:pPr>
                        <a:defRPr sz="1800"/>
                      </a:pPr>
                      <a:t>[CATEGORY NAME]</a:t>
                    </a:fld>
                    <a:r>
                      <a:rPr lang="en-US" sz="1800" b="1">
                        <a:solidFill>
                          <a:sysClr val="windowText" lastClr="000000"/>
                        </a:solidFill>
                      </a:rPr>
                      <a:t>
</a:t>
                    </a:r>
                    <a:fld id="{7F112C4F-EA94-4924-A13B-7592CD2E45BF}" type="VALUE">
                      <a:rPr lang="en-US" sz="1800" b="1">
                        <a:solidFill>
                          <a:sysClr val="windowText" lastClr="000000"/>
                        </a:solidFill>
                      </a:rPr>
                      <a:pPr>
                        <a:defRPr sz="1800"/>
                      </a:pPr>
                      <a:t>[VALUE]</a:t>
                    </a:fld>
                    <a:endParaRPr lang="en-US" sz="1800" b="1">
                      <a:solidFill>
                        <a:sysClr val="windowText" lastClr="000000"/>
                      </a:solidFill>
                    </a:endParaRPr>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D26-402F-9906-5125C2BBAE1B}"/>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Dashboard!$B$101:$B$103</c:f>
              <c:strCache>
                <c:ptCount val="2"/>
                <c:pt idx="0">
                  <c:v>Female</c:v>
                </c:pt>
                <c:pt idx="1">
                  <c:v>Male</c:v>
                </c:pt>
              </c:strCache>
            </c:strRef>
          </c:cat>
          <c:val>
            <c:numRef>
              <c:f>Dashboard!$C$101:$C$103</c:f>
              <c:numCache>
                <c:formatCode>General</c:formatCode>
                <c:ptCount val="2"/>
                <c:pt idx="0">
                  <c:v>353</c:v>
                </c:pt>
                <c:pt idx="1">
                  <c:v>352</c:v>
                </c:pt>
              </c:numCache>
            </c:numRef>
          </c:val>
          <c:extLst>
            <c:ext xmlns:c16="http://schemas.microsoft.com/office/drawing/2014/chart" uri="{C3380CC4-5D6E-409C-BE32-E72D297353CC}">
              <c16:uniqueId val="{00000004-BD26-402F-9906-5125C2BBAE1B}"/>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60000"/>
        <a:lumOff val="40000"/>
      </a:schemeClr>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[Students Social Media Addiction.xlsx]Dashboard!PivotTable4</c:name>
    <c:fmtId val="12"/>
  </c:pivotSource>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00666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666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666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Dashboard!$J$88</c:f>
              <c:strCache>
                <c:ptCount val="1"/>
                <c:pt idx="0">
                  <c:v>Total</c:v>
                </c:pt>
              </c:strCache>
            </c:strRef>
          </c:tx>
          <c:spPr>
            <a:solidFill>
              <a:srgbClr val="006666"/>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Dashboard!$I$89:$I$101</c:f>
              <c:strCache>
                <c:ptCount val="12"/>
                <c:pt idx="0">
                  <c:v>Facebook</c:v>
                </c:pt>
                <c:pt idx="1">
                  <c:v>Instagram</c:v>
                </c:pt>
                <c:pt idx="2">
                  <c:v>KakaoTalk</c:v>
                </c:pt>
                <c:pt idx="3">
                  <c:v>LINE</c:v>
                </c:pt>
                <c:pt idx="4">
                  <c:v>LinkedIn</c:v>
                </c:pt>
                <c:pt idx="5">
                  <c:v>Snapchat</c:v>
                </c:pt>
                <c:pt idx="6">
                  <c:v>TikTok</c:v>
                </c:pt>
                <c:pt idx="7">
                  <c:v>Twitter</c:v>
                </c:pt>
                <c:pt idx="8">
                  <c:v>VKontakte</c:v>
                </c:pt>
                <c:pt idx="9">
                  <c:v>WeChat</c:v>
                </c:pt>
                <c:pt idx="10">
                  <c:v>WhatsApp</c:v>
                </c:pt>
                <c:pt idx="11">
                  <c:v>YouTube</c:v>
                </c:pt>
              </c:strCache>
            </c:strRef>
          </c:cat>
          <c:val>
            <c:numRef>
              <c:f>Dashboard!$J$89:$J$101</c:f>
              <c:numCache>
                <c:formatCode>General</c:formatCode>
                <c:ptCount val="12"/>
                <c:pt idx="0">
                  <c:v>123</c:v>
                </c:pt>
                <c:pt idx="1">
                  <c:v>249</c:v>
                </c:pt>
                <c:pt idx="2">
                  <c:v>12</c:v>
                </c:pt>
                <c:pt idx="3">
                  <c:v>12</c:v>
                </c:pt>
                <c:pt idx="4">
                  <c:v>21</c:v>
                </c:pt>
                <c:pt idx="5">
                  <c:v>13</c:v>
                </c:pt>
                <c:pt idx="6">
                  <c:v>154</c:v>
                </c:pt>
                <c:pt idx="7">
                  <c:v>30</c:v>
                </c:pt>
                <c:pt idx="8">
                  <c:v>12</c:v>
                </c:pt>
                <c:pt idx="9">
                  <c:v>15</c:v>
                </c:pt>
                <c:pt idx="10">
                  <c:v>54</c:v>
                </c:pt>
                <c:pt idx="11">
                  <c:v>10</c:v>
                </c:pt>
              </c:numCache>
            </c:numRef>
          </c:val>
          <c:extLst>
            <c:ext xmlns:c16="http://schemas.microsoft.com/office/drawing/2014/chart" uri="{C3380CC4-5D6E-409C-BE32-E72D297353CC}">
              <c16:uniqueId val="{00000000-84A7-4EE1-A75B-66063E77FF7F}"/>
            </c:ext>
          </c:extLst>
        </c:ser>
        <c:dLbls>
          <c:showLegendKey val="0"/>
          <c:showVal val="1"/>
          <c:showCatName val="0"/>
          <c:showSerName val="0"/>
          <c:showPercent val="0"/>
          <c:showBubbleSize val="0"/>
        </c:dLbls>
        <c:gapWidth val="79"/>
        <c:shape val="box"/>
        <c:axId val="800261784"/>
        <c:axId val="800259624"/>
        <c:axId val="0"/>
      </c:bar3DChart>
      <c:catAx>
        <c:axId val="800261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cap="all" spc="120" normalizeH="0" baseline="0">
                <a:solidFill>
                  <a:sysClr val="windowText" lastClr="000000"/>
                </a:solidFill>
                <a:latin typeface="+mn-lt"/>
                <a:ea typeface="+mn-ea"/>
                <a:cs typeface="+mn-cs"/>
              </a:defRPr>
            </a:pPr>
            <a:endParaRPr lang="en-US"/>
          </a:p>
        </c:txPr>
        <c:crossAx val="800259624"/>
        <c:crosses val="autoZero"/>
        <c:auto val="1"/>
        <c:lblAlgn val="ctr"/>
        <c:lblOffset val="100"/>
        <c:noMultiLvlLbl val="0"/>
      </c:catAx>
      <c:valAx>
        <c:axId val="800259624"/>
        <c:scaling>
          <c:orientation val="minMax"/>
        </c:scaling>
        <c:delete val="1"/>
        <c:axPos val="l"/>
        <c:numFmt formatCode="General" sourceLinked="1"/>
        <c:majorTickMark val="none"/>
        <c:minorTickMark val="none"/>
        <c:tickLblPos val="nextTo"/>
        <c:crossAx val="8002617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75000"/>
      </a:schemeClr>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[Students Social Media Addiction.xlsx]Dashboard!PivotTable3</c:name>
    <c:fmtId val="31"/>
  </c:pivotSource>
  <c:chart>
    <c:autoTitleDeleted val="0"/>
    <c:pivotFmts>
      <c:pivotFmt>
        <c:idx val="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rgbClr val="008080"/>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noFill/>
          <a:ln w="22225" cap="rnd" cmpd="sng" algn="ctr">
            <a:solidFill>
              <a:srgbClr val="CCCC00"/>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solidFill>
                <a:srgbClr val="CCCC00"/>
              </a:solid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noFill/>
          <a:ln w="22225" cap="rnd" cmpd="sng" algn="ctr">
            <a:solidFill>
              <a:srgbClr val="CCCC00"/>
            </a:solidFill>
            <a:miter lim="800000"/>
          </a:ln>
          <a:effectLst>
            <a:glow rad="139700">
              <a:schemeClr val="accent2">
                <a:satMod val="175000"/>
                <a:alpha val="14000"/>
              </a:schemeClr>
            </a:glow>
          </a:effectLst>
        </c:spPr>
        <c:marker>
          <c:symbol val="circle"/>
          <c:size val="4"/>
        </c:marker>
        <c:dLbl>
          <c:idx val="0"/>
          <c:layout>
            <c:manualLayout>
              <c:x val="-9.9334048883446685E-3"/>
              <c:y val="-2.7524097292224489E-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3.8617246197470229E-2"/>
                  <c:h val="7.3840604364262763E-2"/>
                </c:manualLayout>
              </c15:layout>
            </c:ext>
          </c:extLst>
        </c:dLbl>
      </c:pivotFmt>
      <c:pivotFmt>
        <c:idx val="3"/>
        <c:spPr>
          <a:noFill/>
          <a:ln w="22225" cap="rnd" cmpd="sng" algn="ctr">
            <a:solidFill>
              <a:srgbClr val="008080"/>
            </a:solidFill>
            <a:miter lim="800000"/>
          </a:ln>
          <a:effectLst>
            <a:glow rad="139700">
              <a:schemeClr val="accent1">
                <a:satMod val="175000"/>
                <a:alpha val="14000"/>
              </a:schemeClr>
            </a:glow>
          </a:effectLst>
        </c:spPr>
        <c:marker>
          <c:symbol val="circle"/>
          <c:size val="4"/>
          <c:spPr>
            <a:solidFill>
              <a:srgbClr val="008080"/>
            </a:solidFill>
            <a:ln>
              <a:solidFill>
                <a:srgbClr val="008080"/>
              </a:solidFill>
            </a:ln>
            <a:effectLst>
              <a:glow rad="63500">
                <a:schemeClr val="accent1">
                  <a:satMod val="175000"/>
                  <a:alpha val="25000"/>
                </a:schemeClr>
              </a:glow>
            </a:effectLst>
          </c:spPr>
        </c:marker>
        <c:dLbl>
          <c:idx val="0"/>
          <c:layout>
            <c:manualLayout>
              <c:x val="-1.3395328479974315E-2"/>
              <c:y val="-0.1267869813279976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
        <c:spPr>
          <a:noFill/>
          <a:ln w="22225" cap="rnd" cmpd="sng" algn="ctr">
            <a:solidFill>
              <a:srgbClr val="CCCC00"/>
            </a:solidFill>
            <a:miter lim="800000"/>
          </a:ln>
          <a:effectLst>
            <a:glow rad="139700">
              <a:schemeClr val="accent2">
                <a:satMod val="175000"/>
                <a:alpha val="14000"/>
              </a:schemeClr>
            </a:glow>
          </a:effectLst>
        </c:spPr>
        <c:marker>
          <c:symbol val="circle"/>
          <c:size val="4"/>
        </c:marker>
        <c:dLbl>
          <c:idx val="0"/>
          <c:layout>
            <c:manualLayout>
              <c:x val="-8.07031778228533E-2"/>
              <c:y val="-2.370370370370373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
        <c:spPr>
          <a:noFill/>
          <a:ln w="22225" cap="rnd" cmpd="sng" algn="ctr">
            <a:solidFill>
              <a:schemeClr val="accent1"/>
            </a:solidFill>
            <a:miter lim="800000"/>
          </a:ln>
          <a:effectLst>
            <a:glow rad="139700">
              <a:schemeClr val="accent1">
                <a:satMod val="175000"/>
                <a:alpha val="14000"/>
              </a:schemeClr>
            </a:glow>
          </a:effectLst>
        </c:spPr>
        <c:marker>
          <c:symbol val="circle"/>
          <c:size val="4"/>
        </c:marker>
        <c:dLbl>
          <c:idx val="0"/>
          <c:layout>
            <c:manualLayout>
              <c:x val="-7.9945909398242032E-2"/>
              <c:y val="0"/>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
        <c:spPr>
          <a:noFill/>
          <a:ln w="22225" cap="rnd" cmpd="sng" algn="ctr">
            <a:solidFill>
              <a:srgbClr val="CCCC00"/>
            </a:solidFill>
            <a:miter lim="800000"/>
          </a:ln>
          <a:effectLst>
            <a:glow rad="139700">
              <a:schemeClr val="accent2">
                <a:satMod val="175000"/>
                <a:alpha val="14000"/>
              </a:schemeClr>
            </a:glow>
          </a:effectLst>
        </c:spPr>
        <c:marker>
          <c:symbol val="circle"/>
          <c:size val="4"/>
        </c:marker>
        <c:dLbl>
          <c:idx val="0"/>
          <c:layout>
            <c:manualLayout>
              <c:x val="-3.3968897903989229E-2"/>
              <c:y val="-7.1111111111111222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
        <c:spPr>
          <a:noFill/>
          <a:ln w="22225" cap="rnd" cmpd="sng" algn="ctr">
            <a:solidFill>
              <a:srgbClr val="008080"/>
            </a:solidFill>
            <a:miter lim="800000"/>
          </a:ln>
          <a:effectLst>
            <a:glow rad="139700">
              <a:schemeClr val="accent1">
                <a:satMod val="175000"/>
                <a:alpha val="14000"/>
              </a:schemeClr>
            </a:glow>
          </a:effectLst>
        </c:spPr>
        <c:marker>
          <c:symbol val="circle"/>
          <c:size val="4"/>
          <c:spPr>
            <a:solidFill>
              <a:srgbClr val="008080"/>
            </a:solidFill>
            <a:ln>
              <a:solidFill>
                <a:srgbClr val="008080"/>
              </a:solidFill>
            </a:ln>
            <a:effectLst>
              <a:glow rad="63500">
                <a:schemeClr val="accent1">
                  <a:satMod val="175000"/>
                  <a:alpha val="25000"/>
                </a:schemeClr>
              </a:glow>
            </a:effectLst>
          </c:spPr>
        </c:marker>
        <c:dLbl>
          <c:idx val="0"/>
          <c:layout>
            <c:manualLayout>
              <c:x val="1.2008113590263691E-2"/>
              <c:y val="5.9259259259259256E-3"/>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rgbClr val="008080"/>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rgbClr val="008080"/>
            </a:solidFill>
            <a:ln>
              <a:noFill/>
            </a:ln>
            <a:effectLst>
              <a:glow rad="63500">
                <a:schemeClr val="accent1">
                  <a:satMod val="175000"/>
                  <a:alpha val="25000"/>
                </a:schemeClr>
              </a:glow>
            </a:effectLst>
          </c:spPr>
        </c:marker>
        <c:dLbl>
          <c:idx val="0"/>
          <c:layout>
            <c:manualLayout>
              <c:x val="-7.9945909398242032E-2"/>
              <c:y val="0"/>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
        <c:spPr>
          <a:noFill/>
          <a:ln w="22225" cap="rnd" cmpd="sng" algn="ctr">
            <a:solidFill>
              <a:srgbClr val="008080"/>
            </a:solidFill>
            <a:miter lim="800000"/>
          </a:ln>
          <a:effectLst>
            <a:glow rad="139700">
              <a:schemeClr val="accent1">
                <a:satMod val="175000"/>
                <a:alpha val="14000"/>
              </a:schemeClr>
            </a:glow>
          </a:effectLst>
        </c:spPr>
        <c:marker>
          <c:symbol val="circle"/>
          <c:size val="4"/>
          <c:spPr>
            <a:solidFill>
              <a:srgbClr val="008080"/>
            </a:solidFill>
            <a:ln>
              <a:solidFill>
                <a:srgbClr val="008080"/>
              </a:solidFill>
            </a:ln>
            <a:effectLst>
              <a:glow rad="63500">
                <a:schemeClr val="accent1">
                  <a:satMod val="175000"/>
                  <a:alpha val="25000"/>
                </a:schemeClr>
              </a:glow>
            </a:effectLst>
          </c:spPr>
        </c:marker>
        <c:dLbl>
          <c:idx val="0"/>
          <c:layout>
            <c:manualLayout>
              <c:x val="1.2008113590263691E-2"/>
              <c:y val="5.9259259259259256E-3"/>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
        <c:spPr>
          <a:noFill/>
          <a:ln w="22225" cap="rnd" cmpd="sng" algn="ctr">
            <a:solidFill>
              <a:srgbClr val="008080"/>
            </a:solidFill>
            <a:miter lim="800000"/>
          </a:ln>
          <a:effectLst>
            <a:glow rad="139700">
              <a:schemeClr val="accent1">
                <a:satMod val="175000"/>
                <a:alpha val="14000"/>
              </a:schemeClr>
            </a:glow>
          </a:effectLst>
        </c:spPr>
        <c:marker>
          <c:symbol val="circle"/>
          <c:size val="4"/>
          <c:spPr>
            <a:solidFill>
              <a:srgbClr val="008080"/>
            </a:solidFill>
            <a:ln>
              <a:solidFill>
                <a:srgbClr val="008080"/>
              </a:solidFill>
            </a:ln>
            <a:effectLst>
              <a:glow rad="63500">
                <a:schemeClr val="accent1">
                  <a:satMod val="175000"/>
                  <a:alpha val="25000"/>
                </a:schemeClr>
              </a:glow>
            </a:effectLst>
          </c:spPr>
        </c:marker>
        <c:dLbl>
          <c:idx val="0"/>
          <c:layout>
            <c:manualLayout>
              <c:x val="-1.3395328479974315E-2"/>
              <c:y val="-0.1267869813279976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
        <c:spPr>
          <a:noFill/>
          <a:ln w="22225" cap="rnd" cmpd="sng" algn="ctr">
            <a:solidFill>
              <a:srgbClr val="CCCC00"/>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solidFill>
                <a:srgbClr val="CCCC00"/>
              </a:solid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noFill/>
          <a:ln w="22225" cap="rnd" cmpd="sng" algn="ctr">
            <a:solidFill>
              <a:srgbClr val="CCCC00"/>
            </a:solidFill>
            <a:miter lim="800000"/>
          </a:ln>
          <a:effectLst>
            <a:glow rad="139700">
              <a:schemeClr val="accent2">
                <a:satMod val="175000"/>
                <a:alpha val="14000"/>
              </a:schemeClr>
            </a:glow>
          </a:effectLst>
        </c:spPr>
        <c:marker>
          <c:symbol val="circle"/>
          <c:size val="4"/>
          <c:spPr>
            <a:solidFill>
              <a:schemeClr val="accent2">
                <a:lumMod val="60000"/>
                <a:lumOff val="40000"/>
              </a:schemeClr>
            </a:solidFill>
            <a:ln>
              <a:solidFill>
                <a:srgbClr val="CCCC00"/>
              </a:solidFill>
            </a:ln>
            <a:effectLst>
              <a:glow rad="63500">
                <a:schemeClr val="accent2">
                  <a:satMod val="175000"/>
                  <a:alpha val="25000"/>
                </a:schemeClr>
              </a:glow>
            </a:effectLst>
          </c:spPr>
        </c:marker>
        <c:dLbl>
          <c:idx val="0"/>
          <c:layout>
            <c:manualLayout>
              <c:x val="-8.07031778228533E-2"/>
              <c:y val="-2.370370370370373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4"/>
        <c:spPr>
          <a:noFill/>
          <a:ln w="22225" cap="rnd" cmpd="sng" algn="ctr">
            <a:solidFill>
              <a:srgbClr val="CCCC00"/>
            </a:solidFill>
            <a:miter lim="800000"/>
          </a:ln>
          <a:effectLst>
            <a:glow rad="139700">
              <a:schemeClr val="accent2">
                <a:satMod val="175000"/>
                <a:alpha val="14000"/>
              </a:schemeClr>
            </a:glow>
          </a:effectLst>
        </c:spPr>
        <c:marker>
          <c:symbol val="circle"/>
          <c:size val="4"/>
          <c:spPr>
            <a:solidFill>
              <a:schemeClr val="accent2">
                <a:lumMod val="60000"/>
                <a:lumOff val="40000"/>
              </a:schemeClr>
            </a:solidFill>
            <a:ln>
              <a:solidFill>
                <a:srgbClr val="CCCC00"/>
              </a:solidFill>
            </a:ln>
            <a:effectLst>
              <a:glow rad="63500">
                <a:schemeClr val="accent2">
                  <a:satMod val="175000"/>
                  <a:alpha val="25000"/>
                </a:schemeClr>
              </a:glow>
            </a:effectLst>
          </c:spPr>
        </c:marker>
        <c:dLbl>
          <c:idx val="0"/>
          <c:layout>
            <c:manualLayout>
              <c:x val="-3.3968897903989229E-2"/>
              <c:y val="-7.1111111111111222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5"/>
        <c:spPr>
          <a:noFill/>
          <a:ln w="22225" cap="rnd" cmpd="sng" algn="ctr">
            <a:solidFill>
              <a:srgbClr val="CCCC00"/>
            </a:solidFill>
            <a:miter lim="800000"/>
          </a:ln>
          <a:effectLst>
            <a:glow rad="139700">
              <a:schemeClr val="accent2">
                <a:satMod val="175000"/>
                <a:alpha val="14000"/>
              </a:schemeClr>
            </a:glow>
          </a:effectLst>
        </c:spPr>
        <c:marker>
          <c:symbol val="circle"/>
          <c:size val="4"/>
          <c:spPr>
            <a:solidFill>
              <a:schemeClr val="accent2">
                <a:lumMod val="60000"/>
                <a:lumOff val="40000"/>
              </a:schemeClr>
            </a:solidFill>
            <a:ln>
              <a:solidFill>
                <a:srgbClr val="CCCC00"/>
              </a:solidFill>
            </a:ln>
            <a:effectLst>
              <a:glow rad="63500">
                <a:schemeClr val="accent2">
                  <a:satMod val="175000"/>
                  <a:alpha val="25000"/>
                </a:schemeClr>
              </a:glow>
            </a:effectLst>
          </c:spPr>
        </c:marker>
        <c:dLbl>
          <c:idx val="0"/>
          <c:layout>
            <c:manualLayout>
              <c:x val="-9.9334048883446685E-3"/>
              <c:y val="-2.7524097292224489E-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3.8617246197470229E-2"/>
                  <c:h val="7.3840604364262763E-2"/>
                </c:manualLayout>
              </c15:layout>
            </c:ext>
          </c:extLst>
        </c:dLbl>
      </c:pivotFmt>
      <c:pivotFmt>
        <c:idx val="1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rgbClr val="008080"/>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rgbClr val="008080"/>
            </a:solidFill>
            <a:ln>
              <a:noFill/>
            </a:ln>
            <a:effectLst>
              <a:glow rad="63500">
                <a:schemeClr val="accent1">
                  <a:satMod val="175000"/>
                  <a:alpha val="25000"/>
                </a:schemeClr>
              </a:glow>
            </a:effectLst>
          </c:spPr>
        </c:marker>
        <c:dLbl>
          <c:idx val="0"/>
          <c:layout>
            <c:manualLayout>
              <c:x val="-7.9945909398242032E-2"/>
              <c:y val="0"/>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8"/>
        <c:spPr>
          <a:noFill/>
          <a:ln w="22225" cap="rnd" cmpd="sng" algn="ctr">
            <a:solidFill>
              <a:srgbClr val="008080"/>
            </a:solidFill>
            <a:miter lim="800000"/>
          </a:ln>
          <a:effectLst>
            <a:glow rad="139700">
              <a:schemeClr val="accent1">
                <a:satMod val="175000"/>
                <a:alpha val="14000"/>
              </a:schemeClr>
            </a:glow>
          </a:effectLst>
        </c:spPr>
        <c:marker>
          <c:symbol val="circle"/>
          <c:size val="4"/>
          <c:spPr>
            <a:solidFill>
              <a:srgbClr val="008080"/>
            </a:solidFill>
            <a:ln>
              <a:solidFill>
                <a:srgbClr val="008080"/>
              </a:solidFill>
            </a:ln>
            <a:effectLst>
              <a:glow rad="63500">
                <a:schemeClr val="accent1">
                  <a:satMod val="175000"/>
                  <a:alpha val="25000"/>
                </a:schemeClr>
              </a:glow>
            </a:effectLst>
          </c:spPr>
        </c:marker>
        <c:dLbl>
          <c:idx val="0"/>
          <c:layout>
            <c:manualLayout>
              <c:x val="1.2008113590263691E-2"/>
              <c:y val="5.9259259259259256E-3"/>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9"/>
        <c:spPr>
          <a:noFill/>
          <a:ln w="22225" cap="rnd" cmpd="sng" algn="ctr">
            <a:solidFill>
              <a:srgbClr val="008080"/>
            </a:solidFill>
            <a:miter lim="800000"/>
          </a:ln>
          <a:effectLst>
            <a:glow rad="139700">
              <a:schemeClr val="accent1">
                <a:satMod val="175000"/>
                <a:alpha val="14000"/>
              </a:schemeClr>
            </a:glow>
          </a:effectLst>
        </c:spPr>
        <c:marker>
          <c:symbol val="circle"/>
          <c:size val="4"/>
          <c:spPr>
            <a:solidFill>
              <a:srgbClr val="008080"/>
            </a:solidFill>
            <a:ln>
              <a:solidFill>
                <a:srgbClr val="008080"/>
              </a:solidFill>
            </a:ln>
            <a:effectLst>
              <a:glow rad="63500">
                <a:schemeClr val="accent1">
                  <a:satMod val="175000"/>
                  <a:alpha val="25000"/>
                </a:schemeClr>
              </a:glow>
            </a:effectLst>
          </c:spPr>
        </c:marker>
        <c:dLbl>
          <c:idx val="0"/>
          <c:layout>
            <c:manualLayout>
              <c:x val="-1.3395328479974315E-2"/>
              <c:y val="-0.1267869813279976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0"/>
        <c:spPr>
          <a:noFill/>
          <a:ln w="22225" cap="rnd" cmpd="sng" algn="ctr">
            <a:solidFill>
              <a:srgbClr val="CCCC00"/>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solidFill>
                <a:srgbClr val="CCCC00"/>
              </a:solid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1"/>
        <c:spPr>
          <a:noFill/>
          <a:ln w="22225" cap="rnd" cmpd="sng" algn="ctr">
            <a:solidFill>
              <a:srgbClr val="CCCC00"/>
            </a:solidFill>
            <a:miter lim="800000"/>
          </a:ln>
          <a:effectLst>
            <a:glow rad="139700">
              <a:schemeClr val="accent2">
                <a:satMod val="175000"/>
                <a:alpha val="14000"/>
              </a:schemeClr>
            </a:glow>
          </a:effectLst>
        </c:spPr>
        <c:marker>
          <c:symbol val="circle"/>
          <c:size val="4"/>
          <c:spPr>
            <a:solidFill>
              <a:schemeClr val="accent2">
                <a:lumMod val="60000"/>
                <a:lumOff val="40000"/>
              </a:schemeClr>
            </a:solidFill>
            <a:ln>
              <a:solidFill>
                <a:srgbClr val="CCCC00"/>
              </a:solidFill>
            </a:ln>
            <a:effectLst>
              <a:glow rad="63500">
                <a:schemeClr val="accent2">
                  <a:satMod val="175000"/>
                  <a:alpha val="25000"/>
                </a:schemeClr>
              </a:glow>
            </a:effectLst>
          </c:spPr>
        </c:marker>
        <c:dLbl>
          <c:idx val="0"/>
          <c:layout>
            <c:manualLayout>
              <c:x val="-8.07031778228533E-2"/>
              <c:y val="-2.370370370370373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2"/>
        <c:spPr>
          <a:noFill/>
          <a:ln w="22225" cap="rnd" cmpd="sng" algn="ctr">
            <a:solidFill>
              <a:srgbClr val="CCCC00"/>
            </a:solidFill>
            <a:miter lim="800000"/>
          </a:ln>
          <a:effectLst>
            <a:glow rad="139700">
              <a:schemeClr val="accent2">
                <a:satMod val="175000"/>
                <a:alpha val="14000"/>
              </a:schemeClr>
            </a:glow>
          </a:effectLst>
        </c:spPr>
        <c:marker>
          <c:symbol val="circle"/>
          <c:size val="4"/>
          <c:spPr>
            <a:solidFill>
              <a:schemeClr val="accent2">
                <a:lumMod val="60000"/>
                <a:lumOff val="40000"/>
              </a:schemeClr>
            </a:solidFill>
            <a:ln>
              <a:solidFill>
                <a:srgbClr val="CCCC00"/>
              </a:solidFill>
            </a:ln>
            <a:effectLst>
              <a:glow rad="63500">
                <a:schemeClr val="accent2">
                  <a:satMod val="175000"/>
                  <a:alpha val="25000"/>
                </a:schemeClr>
              </a:glow>
            </a:effectLst>
          </c:spPr>
        </c:marker>
        <c:dLbl>
          <c:idx val="0"/>
          <c:layout>
            <c:manualLayout>
              <c:x val="-3.3968897903989229E-2"/>
              <c:y val="-7.1111111111111222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3"/>
        <c:spPr>
          <a:noFill/>
          <a:ln w="22225" cap="rnd" cmpd="sng" algn="ctr">
            <a:solidFill>
              <a:srgbClr val="CCCC00"/>
            </a:solidFill>
            <a:miter lim="800000"/>
          </a:ln>
          <a:effectLst>
            <a:glow rad="139700">
              <a:schemeClr val="accent2">
                <a:satMod val="175000"/>
                <a:alpha val="14000"/>
              </a:schemeClr>
            </a:glow>
          </a:effectLst>
        </c:spPr>
        <c:marker>
          <c:symbol val="circle"/>
          <c:size val="4"/>
          <c:spPr>
            <a:solidFill>
              <a:schemeClr val="accent2">
                <a:lumMod val="60000"/>
                <a:lumOff val="40000"/>
              </a:schemeClr>
            </a:solidFill>
            <a:ln>
              <a:solidFill>
                <a:srgbClr val="CCCC00"/>
              </a:solidFill>
            </a:ln>
            <a:effectLst>
              <a:glow rad="63500">
                <a:schemeClr val="accent2">
                  <a:satMod val="175000"/>
                  <a:alpha val="25000"/>
                </a:schemeClr>
              </a:glow>
            </a:effectLst>
          </c:spPr>
        </c:marker>
        <c:dLbl>
          <c:idx val="0"/>
          <c:layout>
            <c:manualLayout>
              <c:x val="-9.9334048883446685E-3"/>
              <c:y val="-2.7524097292224489E-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3.8617246197470229E-2"/>
                  <c:h val="7.3840604364262763E-2"/>
                </c:manualLayout>
              </c15:layout>
            </c:ext>
          </c:extLst>
        </c:dLbl>
      </c:pivotFmt>
    </c:pivotFmts>
    <c:plotArea>
      <c:layout>
        <c:manualLayout>
          <c:layoutTarget val="inner"/>
          <c:xMode val="edge"/>
          <c:yMode val="edge"/>
          <c:x val="7.7157900901332566E-2"/>
          <c:y val="0.1705453484981044"/>
          <c:w val="0.71956940473718678"/>
          <c:h val="0.57477142023913674"/>
        </c:manualLayout>
      </c:layout>
      <c:lineChart>
        <c:grouping val="standard"/>
        <c:varyColors val="0"/>
        <c:ser>
          <c:idx val="0"/>
          <c:order val="0"/>
          <c:tx>
            <c:strRef>
              <c:f>Dashboard!$C$108:$C$109</c:f>
              <c:strCache>
                <c:ptCount val="1"/>
                <c:pt idx="0">
                  <c:v>Female</c:v>
                </c:pt>
              </c:strCache>
            </c:strRef>
          </c:tx>
          <c:spPr>
            <a:ln w="22225" cap="rnd">
              <a:solidFill>
                <a:schemeClr val="accent1"/>
              </a:solidFill>
            </a:ln>
            <a:effectLst>
              <a:glow rad="139700">
                <a:schemeClr val="accent1">
                  <a:satMod val="175000"/>
                  <a:alpha val="14000"/>
                </a:schemeClr>
              </a:glow>
            </a:effectLst>
          </c:spPr>
          <c:marker>
            <c:symbol val="circle"/>
            <c:size val="4"/>
            <c:spPr>
              <a:solidFill>
                <a:srgbClr val="008080"/>
              </a:solidFill>
              <a:ln>
                <a:noFill/>
              </a:ln>
              <a:effectLst>
                <a:glow rad="63500">
                  <a:schemeClr val="accent1">
                    <a:satMod val="175000"/>
                    <a:alpha val="25000"/>
                  </a:schemeClr>
                </a:glow>
              </a:effectLst>
            </c:spPr>
          </c:marker>
          <c:dPt>
            <c:idx val="0"/>
            <c:marker>
              <c:symbol val="circle"/>
              <c:size val="4"/>
              <c:spPr>
                <a:solidFill>
                  <a:srgbClr val="008080"/>
                </a:solidFill>
                <a:ln>
                  <a:noFill/>
                </a:ln>
                <a:effectLst>
                  <a:glow rad="63500">
                    <a:schemeClr val="accent1">
                      <a:satMod val="175000"/>
                      <a:alpha val="25000"/>
                    </a:schemeClr>
                  </a:glow>
                </a:effectLst>
              </c:spPr>
            </c:marker>
            <c:bubble3D val="0"/>
            <c:spPr>
              <a:ln w="22225" cap="rnd">
                <a:solidFill>
                  <a:schemeClr val="accent1"/>
                </a:solidFill>
              </a:ln>
              <a:effectLst>
                <a:glow rad="139700">
                  <a:schemeClr val="accent1">
                    <a:satMod val="175000"/>
                    <a:alpha val="14000"/>
                  </a:schemeClr>
                </a:glow>
              </a:effectLst>
            </c:spPr>
            <c:extLst>
              <c:ext xmlns:c16="http://schemas.microsoft.com/office/drawing/2014/chart" uri="{C3380CC4-5D6E-409C-BE32-E72D297353CC}">
                <c16:uniqueId val="{00000001-950D-4D04-968C-392607E406B3}"/>
              </c:ext>
            </c:extLst>
          </c:dPt>
          <c:dPt>
            <c:idx val="1"/>
            <c:marker>
              <c:symbol val="circle"/>
              <c:size val="4"/>
              <c:spPr>
                <a:solidFill>
                  <a:srgbClr val="008080"/>
                </a:solidFill>
                <a:ln>
                  <a:solidFill>
                    <a:srgbClr val="008080"/>
                  </a:solidFill>
                </a:ln>
                <a:effectLst>
                  <a:glow rad="63500">
                    <a:schemeClr val="accent1">
                      <a:satMod val="175000"/>
                      <a:alpha val="25000"/>
                    </a:schemeClr>
                  </a:glow>
                </a:effectLst>
              </c:spPr>
            </c:marker>
            <c:bubble3D val="0"/>
            <c:spPr>
              <a:ln w="22225" cap="rnd">
                <a:solidFill>
                  <a:srgbClr val="008080"/>
                </a:solidFill>
              </a:ln>
              <a:effectLst>
                <a:glow rad="139700">
                  <a:schemeClr val="accent1">
                    <a:satMod val="175000"/>
                    <a:alpha val="14000"/>
                  </a:schemeClr>
                </a:glow>
              </a:effectLst>
            </c:spPr>
            <c:extLst>
              <c:ext xmlns:c16="http://schemas.microsoft.com/office/drawing/2014/chart" uri="{C3380CC4-5D6E-409C-BE32-E72D297353CC}">
                <c16:uniqueId val="{00000003-950D-4D04-968C-392607E406B3}"/>
              </c:ext>
            </c:extLst>
          </c:dPt>
          <c:dPt>
            <c:idx val="2"/>
            <c:marker>
              <c:symbol val="circle"/>
              <c:size val="4"/>
              <c:spPr>
                <a:solidFill>
                  <a:srgbClr val="008080"/>
                </a:solidFill>
                <a:ln>
                  <a:solidFill>
                    <a:srgbClr val="008080"/>
                  </a:solidFill>
                </a:ln>
                <a:effectLst>
                  <a:glow rad="63500">
                    <a:schemeClr val="accent1">
                      <a:satMod val="175000"/>
                      <a:alpha val="25000"/>
                    </a:schemeClr>
                  </a:glow>
                </a:effectLst>
              </c:spPr>
            </c:marker>
            <c:bubble3D val="0"/>
            <c:spPr>
              <a:ln w="22225" cap="rnd">
                <a:solidFill>
                  <a:srgbClr val="008080"/>
                </a:solidFill>
              </a:ln>
              <a:effectLst>
                <a:glow rad="139700">
                  <a:schemeClr val="accent1">
                    <a:satMod val="175000"/>
                    <a:alpha val="14000"/>
                  </a:schemeClr>
                </a:glow>
              </a:effectLst>
            </c:spPr>
            <c:extLst>
              <c:ext xmlns:c16="http://schemas.microsoft.com/office/drawing/2014/chart" uri="{C3380CC4-5D6E-409C-BE32-E72D297353CC}">
                <c16:uniqueId val="{00000005-950D-4D04-968C-392607E406B3}"/>
              </c:ext>
            </c:extLst>
          </c:dPt>
          <c:dLbls>
            <c:dLbl>
              <c:idx val="0"/>
              <c:layout>
                <c:manualLayout>
                  <c:x val="-7.5824522218029919E-2"/>
                  <c:y val="-1.9794162970754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50D-4D04-968C-392607E406B3}"/>
                </c:ext>
              </c:extLst>
            </c:dLbl>
            <c:dLbl>
              <c:idx val="1"/>
              <c:layout>
                <c:manualLayout>
                  <c:x val="1.2008113590263691E-2"/>
                  <c:y val="5.925925925925925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50D-4D04-968C-392607E406B3}"/>
                </c:ext>
              </c:extLst>
            </c:dLbl>
            <c:dLbl>
              <c:idx val="2"/>
              <c:layout>
                <c:manualLayout>
                  <c:x val="-1.3395328479974315E-2"/>
                  <c:y val="-0.1267869813279976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0D-4D04-968C-392607E406B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Dashboard!$B$110:$B$113</c:f>
              <c:strCache>
                <c:ptCount val="3"/>
                <c:pt idx="0">
                  <c:v>Graduate</c:v>
                </c:pt>
                <c:pt idx="1">
                  <c:v>High School</c:v>
                </c:pt>
                <c:pt idx="2">
                  <c:v>Undergraduate</c:v>
                </c:pt>
              </c:strCache>
            </c:strRef>
          </c:cat>
          <c:val>
            <c:numRef>
              <c:f>Dashboard!$C$110:$C$113</c:f>
              <c:numCache>
                <c:formatCode>General</c:formatCode>
                <c:ptCount val="3"/>
                <c:pt idx="0">
                  <c:v>48</c:v>
                </c:pt>
                <c:pt idx="1">
                  <c:v>15</c:v>
                </c:pt>
                <c:pt idx="2">
                  <c:v>290</c:v>
                </c:pt>
              </c:numCache>
            </c:numRef>
          </c:val>
          <c:smooth val="0"/>
          <c:extLst>
            <c:ext xmlns:c16="http://schemas.microsoft.com/office/drawing/2014/chart" uri="{C3380CC4-5D6E-409C-BE32-E72D297353CC}">
              <c16:uniqueId val="{00000006-950D-4D04-968C-392607E406B3}"/>
            </c:ext>
          </c:extLst>
        </c:ser>
        <c:ser>
          <c:idx val="1"/>
          <c:order val="1"/>
          <c:tx>
            <c:strRef>
              <c:f>Dashboard!$D$108:$D$109</c:f>
              <c:strCache>
                <c:ptCount val="1"/>
                <c:pt idx="0">
                  <c:v>Male</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s>
            <c:dLbl>
              <c:idx val="0"/>
              <c:layout>
                <c:manualLayout>
                  <c:x val="-4.3742016774725091E-2"/>
                  <c:y val="-4.2416063508759198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F4D-44FB-9292-1AECA4C487CC}"/>
                </c:ext>
              </c:extLst>
            </c:dLbl>
            <c:dLbl>
              <c:idx val="1"/>
              <c:layout>
                <c:manualLayout>
                  <c:x val="-2.6232899888191628E-2"/>
                  <c:y val="-7.917665188301727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F4D-44FB-9292-1AECA4C487CC}"/>
                </c:ext>
              </c:extLst>
            </c:dLbl>
            <c:dLbl>
              <c:idx val="2"/>
              <c:layout>
                <c:manualLayout>
                  <c:x val="7.4735104037218702E-3"/>
                  <c:y val="-1.6966425403503679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F4D-44FB-9292-1AECA4C487CC}"/>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Dashboard!$B$110:$B$113</c:f>
              <c:strCache>
                <c:ptCount val="3"/>
                <c:pt idx="0">
                  <c:v>Graduate</c:v>
                </c:pt>
                <c:pt idx="1">
                  <c:v>High School</c:v>
                </c:pt>
                <c:pt idx="2">
                  <c:v>Undergraduate</c:v>
                </c:pt>
              </c:strCache>
            </c:strRef>
          </c:cat>
          <c:val>
            <c:numRef>
              <c:f>Dashboard!$D$110:$D$113</c:f>
              <c:numCache>
                <c:formatCode>General</c:formatCode>
                <c:ptCount val="3"/>
                <c:pt idx="0">
                  <c:v>277</c:v>
                </c:pt>
                <c:pt idx="1">
                  <c:v>12</c:v>
                </c:pt>
                <c:pt idx="2">
                  <c:v>63</c:v>
                </c:pt>
              </c:numCache>
            </c:numRef>
          </c:val>
          <c:smooth val="0"/>
          <c:extLst>
            <c:ext xmlns:c16="http://schemas.microsoft.com/office/drawing/2014/chart" uri="{C3380CC4-5D6E-409C-BE32-E72D297353CC}">
              <c16:uniqueId val="{0000000E-950D-4D04-968C-392607E406B3}"/>
            </c:ext>
          </c:extLst>
        </c:ser>
        <c:dLbls>
          <c:dLblPos val="ctr"/>
          <c:showLegendKey val="0"/>
          <c:showVal val="1"/>
          <c:showCatName val="0"/>
          <c:showSerName val="0"/>
          <c:showPercent val="0"/>
          <c:showBubbleSize val="0"/>
        </c:dLbls>
        <c:marker val="1"/>
        <c:smooth val="0"/>
        <c:axId val="786346936"/>
        <c:axId val="786345136"/>
      </c:lineChart>
      <c:catAx>
        <c:axId val="78634693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crossAx val="786345136"/>
        <c:crosses val="autoZero"/>
        <c:auto val="1"/>
        <c:lblAlgn val="ctr"/>
        <c:lblOffset val="100"/>
        <c:noMultiLvlLbl val="0"/>
      </c:catAx>
      <c:valAx>
        <c:axId val="786345136"/>
        <c:scaling>
          <c:orientation val="minMax"/>
          <c:max val="40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ln>
                  <a:solidFill>
                    <a:schemeClr val="bg1"/>
                  </a:solidFill>
                </a:ln>
                <a:solidFill>
                  <a:schemeClr val="lt1">
                    <a:lumMod val="75000"/>
                  </a:schemeClr>
                </a:solidFill>
                <a:latin typeface="+mn-lt"/>
                <a:ea typeface="+mn-ea"/>
                <a:cs typeface="+mn-cs"/>
              </a:defRPr>
            </a:pPr>
            <a:endParaRPr lang="en-US"/>
          </a:p>
        </c:txPr>
        <c:crossAx val="786346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userShapes r:id="rId5"/>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[Students Social Media Addiction.xlsx]Dashboard!PivotTable5</c:name>
    <c:fmtId val="13"/>
  </c:pivotSource>
  <c:chart>
    <c:autoTitleDeleted val="0"/>
    <c:pivotFmts>
      <c:pivotFmt>
        <c:idx val="0"/>
        <c:spPr>
          <a:solidFill>
            <a:srgbClr val="669900"/>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8080"/>
          </a:solidFill>
          <a:ln w="9525" cap="flat" cmpd="sng" algn="ctr">
            <a:solidFill>
              <a:schemeClr val="lt1">
                <a:alpha val="50000"/>
              </a:schemeClr>
            </a:solidFill>
            <a:round/>
          </a:ln>
          <a:effectLst/>
        </c:spPr>
        <c:marker>
          <c:symbol val="circle"/>
          <c:size val="6"/>
          <c:spPr>
            <a:solidFill>
              <a:schemeClr val="accent2">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8080"/>
          </a:solidFill>
          <a:ln w="9525" cap="flat" cmpd="sng" algn="ctr">
            <a:solidFill>
              <a:schemeClr val="lt1">
                <a:alpha val="50000"/>
              </a:schemeClr>
            </a:solidFill>
            <a:round/>
          </a:ln>
          <a:effectLst/>
        </c:spPr>
        <c:dLbl>
          <c:idx val="0"/>
          <c:layout>
            <c:manualLayout>
              <c:x val="3.4781021125269889E-3"/>
              <c:y val="-1.4722627778110993E-17"/>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8080"/>
          </a:solidFill>
          <a:ln w="9525" cap="flat" cmpd="sng" algn="ctr">
            <a:solidFill>
              <a:schemeClr val="lt1">
                <a:alpha val="50000"/>
              </a:schemeClr>
            </a:solidFill>
            <a:round/>
          </a:ln>
          <a:effectLst/>
        </c:spPr>
        <c:dLbl>
          <c:idx val="0"/>
          <c:layout>
            <c:manualLayout>
              <c:x val="-1.7107273573977492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66990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08080"/>
          </a:solidFill>
          <a:ln w="9525" cap="flat" cmpd="sng" algn="ctr">
            <a:solidFill>
              <a:schemeClr val="lt1">
                <a:alpha val="50000"/>
              </a:schemeClr>
            </a:solidFill>
            <a:round/>
          </a:ln>
          <a:effectLst/>
        </c:spPr>
        <c:dLbl>
          <c:idx val="0"/>
          <c:layout>
            <c:manualLayout>
              <c:x val="-3.2381624979313478E-3"/>
              <c:y val="2.9445255556221985E-17"/>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669900"/>
          </a:solidFill>
          <a:ln w="9525" cap="flat" cmpd="sng" algn="ctr">
            <a:solidFill>
              <a:schemeClr val="lt1">
                <a:alpha val="50000"/>
              </a:schemeClr>
            </a:solidFill>
            <a:round/>
          </a:ln>
          <a:effectLst/>
        </c:spPr>
        <c:dLbl>
          <c:idx val="0"/>
          <c:layout>
            <c:manualLayout>
              <c:x val="-1.9691886264533486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8080"/>
          </a:solidFill>
          <a:ln w="9525" cap="flat" cmpd="sng" algn="ctr">
            <a:solidFill>
              <a:schemeClr val="lt1">
                <a:alpha val="50000"/>
              </a:schemeClr>
            </a:solidFill>
            <a:round/>
          </a:ln>
          <a:effectLst/>
        </c:spPr>
        <c:dLbl>
          <c:idx val="0"/>
          <c:layout>
            <c:manualLayout>
              <c:x val="-4.7655976384650021E-3"/>
              <c:y val="3.2122468047629275E-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08080"/>
          </a:solidFill>
          <a:ln w="9525" cap="flat" cmpd="sng" algn="ctr">
            <a:solidFill>
              <a:schemeClr val="lt1">
                <a:alpha val="50000"/>
              </a:schemeClr>
            </a:solidFill>
            <a:round/>
          </a:ln>
          <a:effectLst/>
        </c:spPr>
        <c:dLbl>
          <c:idx val="0"/>
          <c:layout>
            <c:manualLayout>
              <c:x val="-6.2930327789986569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669900"/>
          </a:solidFill>
          <a:ln w="9525" cap="flat" cmpd="sng" algn="ctr">
            <a:solidFill>
              <a:schemeClr val="lt1">
                <a:alpha val="50000"/>
              </a:schemeClr>
            </a:solidFill>
            <a:round/>
          </a:ln>
          <a:effectLst/>
        </c:spPr>
        <c:dLbl>
          <c:idx val="0"/>
          <c:layout>
            <c:manualLayout>
              <c:x val="-9.3479030600659655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008080"/>
          </a:solidFill>
          <a:ln w="9525" cap="flat" cmpd="sng" algn="ctr">
            <a:solidFill>
              <a:schemeClr val="lt1">
                <a:alpha val="50000"/>
              </a:schemeClr>
            </a:solidFill>
            <a:round/>
          </a:ln>
          <a:effectLst/>
        </c:spPr>
        <c:dLbl>
          <c:idx val="0"/>
          <c:layout>
            <c:manualLayout>
              <c:x val="-3.2381624979314037E-3"/>
              <c:y val="-6.424493609525855E-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669900"/>
          </a:solidFill>
          <a:ln w="9525" cap="flat" cmpd="sng" algn="ctr">
            <a:solidFill>
              <a:schemeClr val="lt1">
                <a:alpha val="50000"/>
              </a:schemeClr>
            </a:solidFill>
            <a:round/>
          </a:ln>
          <a:effectLst/>
        </c:spPr>
        <c:dLbl>
          <c:idx val="0"/>
          <c:layout>
            <c:manualLayout>
              <c:x val="-1.710727357397693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008080"/>
          </a:solidFill>
          <a:ln w="9525" cap="flat" cmpd="sng" algn="ctr">
            <a:solidFill>
              <a:schemeClr val="lt1">
                <a:alpha val="50000"/>
              </a:schemeClr>
            </a:solidFill>
            <a:round/>
          </a:ln>
          <a:effectLst/>
        </c:spPr>
        <c:dLbl>
          <c:idx val="0"/>
          <c:layout>
            <c:manualLayout>
              <c:x val="-2.0795969303124512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808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669900"/>
          </a:solidFill>
          <a:ln w="9525" cap="flat" cmpd="sng" algn="ctr">
            <a:solidFill>
              <a:schemeClr val="lt1">
                <a:alpha val="50000"/>
              </a:schemeClr>
            </a:solidFill>
            <a:round/>
          </a:ln>
          <a:effectLst/>
        </c:spPr>
        <c:dLbl>
          <c:idx val="0"/>
          <c:layout>
            <c:manualLayout>
              <c:x val="-2.38279881923255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rgbClr val="669900"/>
          </a:solidFill>
          <a:ln w="9525" cap="flat" cmpd="sng" algn="ctr">
            <a:solidFill>
              <a:schemeClr val="lt1">
                <a:alpha val="50000"/>
              </a:schemeClr>
            </a:solidFill>
            <a:round/>
          </a:ln>
          <a:effectLst/>
        </c:spPr>
        <c:dLbl>
          <c:idx val="0"/>
          <c:layout>
            <c:manualLayout>
              <c:x val="-2.38279881923255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rgbClr val="669900"/>
          </a:solidFill>
          <a:ln w="9525" cap="flat" cmpd="sng" algn="ctr">
            <a:solidFill>
              <a:schemeClr val="lt1">
                <a:alpha val="50000"/>
              </a:schemeClr>
            </a:solidFill>
            <a:round/>
          </a:ln>
          <a:effectLst/>
        </c:spPr>
        <c:dLbl>
          <c:idx val="0"/>
          <c:layout>
            <c:manualLayout>
              <c:x val="-1.710727357397693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rgbClr val="66990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00808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669900"/>
          </a:solidFill>
          <a:ln w="9525" cap="flat" cmpd="sng" algn="ctr">
            <a:solidFill>
              <a:schemeClr val="lt1">
                <a:alpha val="50000"/>
              </a:schemeClr>
            </a:solidFill>
            <a:round/>
          </a:ln>
          <a:effectLst/>
        </c:spPr>
        <c:dLbl>
          <c:idx val="0"/>
          <c:layout>
            <c:manualLayout>
              <c:x val="-5.620961317163960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rgbClr val="008080"/>
          </a:solidFill>
          <a:ln w="9525" cap="flat" cmpd="sng" algn="ctr">
            <a:solidFill>
              <a:schemeClr val="lt1">
                <a:alpha val="50000"/>
              </a:schemeClr>
            </a:solidFill>
            <a:round/>
          </a:ln>
          <a:effectLst/>
        </c:spPr>
        <c:dLbl>
          <c:idx val="0"/>
          <c:layout>
            <c:manualLayout>
              <c:x val="-3.238162497931459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rgbClr val="669900"/>
          </a:solidFill>
          <a:ln w="9525" cap="flat" cmpd="sng" algn="ctr">
            <a:solidFill>
              <a:schemeClr val="lt1">
                <a:alpha val="50000"/>
              </a:schemeClr>
            </a:solidFill>
            <a:round/>
          </a:ln>
          <a:effectLst/>
        </c:spPr>
        <c:dLbl>
          <c:idx val="0"/>
          <c:layout>
            <c:manualLayout>
              <c:x val="-4.7655976384650021E-3"/>
              <c:y val="-1.1778102222488794E-16"/>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669900"/>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rgbClr val="669900"/>
          </a:solidFill>
          <a:ln w="9525" cap="flat" cmpd="sng" algn="ctr">
            <a:solidFill>
              <a:schemeClr val="lt1">
                <a:alpha val="50000"/>
              </a:schemeClr>
            </a:solidFill>
            <a:round/>
          </a:ln>
          <a:effectLst/>
        </c:spPr>
        <c:dLbl>
          <c:idx val="0"/>
          <c:layout>
            <c:manualLayout>
              <c:x val="-4.7655976384650021E-3"/>
              <c:y val="-1.1778102222488794E-16"/>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rgbClr val="669900"/>
          </a:solidFill>
          <a:ln w="9525" cap="flat" cmpd="sng" algn="ctr">
            <a:solidFill>
              <a:schemeClr val="lt1">
                <a:alpha val="50000"/>
              </a:schemeClr>
            </a:solidFill>
            <a:round/>
          </a:ln>
          <a:effectLst/>
        </c:spPr>
        <c:dLbl>
          <c:idx val="0"/>
          <c:layout>
            <c:manualLayout>
              <c:x val="-5.620961317163960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rgbClr val="66990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rgbClr val="669900"/>
          </a:solidFill>
          <a:ln w="9525" cap="flat" cmpd="sng" algn="ctr">
            <a:solidFill>
              <a:schemeClr val="lt1">
                <a:alpha val="50000"/>
              </a:schemeClr>
            </a:solidFill>
            <a:round/>
          </a:ln>
          <a:effectLst/>
        </c:spPr>
        <c:dLbl>
          <c:idx val="0"/>
          <c:layout>
            <c:manualLayout>
              <c:x val="-1.710727357397693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rgbClr val="669900"/>
          </a:solidFill>
          <a:ln w="9525" cap="flat" cmpd="sng" algn="ctr">
            <a:solidFill>
              <a:schemeClr val="lt1">
                <a:alpha val="50000"/>
              </a:schemeClr>
            </a:solidFill>
            <a:round/>
          </a:ln>
          <a:effectLst/>
        </c:spPr>
        <c:dLbl>
          <c:idx val="0"/>
          <c:layout>
            <c:manualLayout>
              <c:x val="-2.38279881923255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rgbClr val="669900"/>
          </a:solidFill>
          <a:ln w="9525" cap="flat" cmpd="sng" algn="ctr">
            <a:solidFill>
              <a:schemeClr val="lt1">
                <a:alpha val="50000"/>
              </a:schemeClr>
            </a:solidFill>
            <a:round/>
          </a:ln>
          <a:effectLst/>
        </c:spPr>
        <c:dLbl>
          <c:idx val="0"/>
          <c:layout>
            <c:manualLayout>
              <c:x val="-2.38279881923255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rgbClr val="669900"/>
          </a:solidFill>
          <a:ln w="9525" cap="flat" cmpd="sng" algn="ctr">
            <a:solidFill>
              <a:schemeClr val="lt1">
                <a:alpha val="50000"/>
              </a:schemeClr>
            </a:solidFill>
            <a:round/>
          </a:ln>
          <a:effectLst/>
        </c:spPr>
        <c:dLbl>
          <c:idx val="0"/>
          <c:layout>
            <c:manualLayout>
              <c:x val="-1.710727357397693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rgbClr val="669900"/>
          </a:solidFill>
          <a:ln w="9525" cap="flat" cmpd="sng" algn="ctr">
            <a:solidFill>
              <a:schemeClr val="lt1">
                <a:alpha val="50000"/>
              </a:schemeClr>
            </a:solidFill>
            <a:round/>
          </a:ln>
          <a:effectLst/>
        </c:spPr>
        <c:dLbl>
          <c:idx val="0"/>
          <c:layout>
            <c:manualLayout>
              <c:x val="-9.3479030600659655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rgbClr val="669900"/>
          </a:solidFill>
          <a:ln w="9525" cap="flat" cmpd="sng" algn="ctr">
            <a:solidFill>
              <a:schemeClr val="lt1">
                <a:alpha val="50000"/>
              </a:schemeClr>
            </a:solidFill>
            <a:round/>
          </a:ln>
          <a:effectLst/>
        </c:spPr>
        <c:dLbl>
          <c:idx val="0"/>
          <c:layout>
            <c:manualLayout>
              <c:x val="-1.9691886264533486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rgbClr val="66990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rgbClr val="008080"/>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rgbClr val="008080"/>
          </a:solidFill>
          <a:ln w="9525" cap="flat" cmpd="sng" algn="ctr">
            <a:solidFill>
              <a:schemeClr val="lt1">
                <a:alpha val="50000"/>
              </a:schemeClr>
            </a:solidFill>
            <a:round/>
          </a:ln>
          <a:effectLst/>
        </c:spPr>
        <c:dLbl>
          <c:idx val="0"/>
          <c:layout>
            <c:manualLayout>
              <c:x val="-3.238162497931459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rgbClr val="00808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rgbClr val="00808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rgbClr val="008080"/>
          </a:solidFill>
          <a:ln w="9525" cap="flat" cmpd="sng" algn="ctr">
            <a:solidFill>
              <a:schemeClr val="lt1">
                <a:alpha val="50000"/>
              </a:schemeClr>
            </a:solidFill>
            <a:round/>
          </a:ln>
          <a:effectLst/>
        </c:spPr>
        <c:dLbl>
          <c:idx val="0"/>
          <c:layout>
            <c:manualLayout>
              <c:x val="-2.0795969303124512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rgbClr val="008080"/>
          </a:solidFill>
          <a:ln w="9525" cap="flat" cmpd="sng" algn="ctr">
            <a:solidFill>
              <a:schemeClr val="lt1">
                <a:alpha val="50000"/>
              </a:schemeClr>
            </a:solidFill>
            <a:round/>
          </a:ln>
          <a:effectLst/>
        </c:spPr>
        <c:dLbl>
          <c:idx val="0"/>
          <c:layout>
            <c:manualLayout>
              <c:x val="-3.2381624979314037E-3"/>
              <c:y val="-6.424493609525855E-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rgbClr val="008080"/>
          </a:solidFill>
          <a:ln w="9525" cap="flat" cmpd="sng" algn="ctr">
            <a:solidFill>
              <a:schemeClr val="lt1">
                <a:alpha val="50000"/>
              </a:schemeClr>
            </a:solidFill>
            <a:round/>
          </a:ln>
          <a:effectLst/>
        </c:spPr>
        <c:dLbl>
          <c:idx val="0"/>
          <c:layout>
            <c:manualLayout>
              <c:x val="-6.2930327789986569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solidFill>
            <a:srgbClr val="008080"/>
          </a:solidFill>
          <a:ln w="9525" cap="flat" cmpd="sng" algn="ctr">
            <a:solidFill>
              <a:schemeClr val="lt1">
                <a:alpha val="50000"/>
              </a:schemeClr>
            </a:solidFill>
            <a:round/>
          </a:ln>
          <a:effectLst/>
        </c:spPr>
        <c:dLbl>
          <c:idx val="0"/>
          <c:layout>
            <c:manualLayout>
              <c:x val="-4.7655976384650021E-3"/>
              <c:y val="3.2122468047629275E-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solidFill>
            <a:srgbClr val="008080"/>
          </a:solidFill>
          <a:ln w="9525" cap="flat" cmpd="sng" algn="ctr">
            <a:solidFill>
              <a:schemeClr val="lt1">
                <a:alpha val="50000"/>
              </a:schemeClr>
            </a:solidFill>
            <a:round/>
          </a:ln>
          <a:effectLst/>
        </c:spPr>
        <c:dLbl>
          <c:idx val="0"/>
          <c:layout>
            <c:manualLayout>
              <c:x val="-3.2381624979313478E-3"/>
              <c:y val="2.9445255556221985E-17"/>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spPr>
          <a:solidFill>
            <a:srgbClr val="008080"/>
          </a:solidFill>
          <a:ln w="9525" cap="flat" cmpd="sng" algn="ctr">
            <a:solidFill>
              <a:schemeClr val="lt1">
                <a:alpha val="50000"/>
              </a:schemeClr>
            </a:solidFill>
            <a:round/>
          </a:ln>
          <a:effectLst/>
        </c:spPr>
        <c:dLbl>
          <c:idx val="0"/>
          <c:layout>
            <c:manualLayout>
              <c:x val="-1.7107273573977492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solidFill>
            <a:srgbClr val="008080"/>
          </a:solidFill>
          <a:ln w="9525" cap="flat" cmpd="sng" algn="ctr">
            <a:solidFill>
              <a:schemeClr val="lt1">
                <a:alpha val="50000"/>
              </a:schemeClr>
            </a:solidFill>
            <a:round/>
          </a:ln>
          <a:effectLst/>
        </c:spPr>
        <c:dLbl>
          <c:idx val="0"/>
          <c:layout>
            <c:manualLayout>
              <c:x val="3.4781021125269889E-3"/>
              <c:y val="-1.4722627778110993E-17"/>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solidFill>
            <a:srgbClr val="669900"/>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5"/>
        <c:spPr>
          <a:solidFill>
            <a:srgbClr val="669900"/>
          </a:solidFill>
          <a:ln w="9525" cap="flat" cmpd="sng" algn="ctr">
            <a:solidFill>
              <a:schemeClr val="lt1">
                <a:alpha val="50000"/>
              </a:schemeClr>
            </a:solidFill>
            <a:round/>
          </a:ln>
          <a:effectLst/>
        </c:spPr>
        <c:dLbl>
          <c:idx val="0"/>
          <c:layout>
            <c:manualLayout>
              <c:x val="-4.7655976384650021E-3"/>
              <c:y val="-1.1778102222488794E-16"/>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solidFill>
            <a:srgbClr val="669900"/>
          </a:solidFill>
          <a:ln w="9525" cap="flat" cmpd="sng" algn="ctr">
            <a:solidFill>
              <a:schemeClr val="lt1">
                <a:alpha val="50000"/>
              </a:schemeClr>
            </a:solidFill>
            <a:round/>
          </a:ln>
          <a:effectLst/>
        </c:spPr>
        <c:dLbl>
          <c:idx val="0"/>
          <c:layout>
            <c:manualLayout>
              <c:x val="-5.620961317163960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solidFill>
            <a:srgbClr val="66990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8"/>
        <c:spPr>
          <a:solidFill>
            <a:srgbClr val="669900"/>
          </a:solidFill>
          <a:ln w="9525" cap="flat" cmpd="sng" algn="ctr">
            <a:solidFill>
              <a:schemeClr val="lt1">
                <a:alpha val="50000"/>
              </a:schemeClr>
            </a:solidFill>
            <a:round/>
          </a:ln>
          <a:effectLst/>
        </c:spPr>
        <c:dLbl>
          <c:idx val="0"/>
          <c:layout>
            <c:manualLayout>
              <c:x val="-1.710727357397693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solidFill>
            <a:srgbClr val="669900"/>
          </a:solidFill>
          <a:ln w="9525" cap="flat" cmpd="sng" algn="ctr">
            <a:solidFill>
              <a:schemeClr val="lt1">
                <a:alpha val="50000"/>
              </a:schemeClr>
            </a:solidFill>
            <a:round/>
          </a:ln>
          <a:effectLst/>
        </c:spPr>
        <c:dLbl>
          <c:idx val="0"/>
          <c:layout>
            <c:manualLayout>
              <c:x val="-2.38279881923255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0"/>
        <c:spPr>
          <a:solidFill>
            <a:srgbClr val="669900"/>
          </a:solidFill>
          <a:ln w="9525" cap="flat" cmpd="sng" algn="ctr">
            <a:solidFill>
              <a:schemeClr val="lt1">
                <a:alpha val="50000"/>
              </a:schemeClr>
            </a:solidFill>
            <a:round/>
          </a:ln>
          <a:effectLst/>
        </c:spPr>
        <c:dLbl>
          <c:idx val="0"/>
          <c:layout>
            <c:manualLayout>
              <c:x val="-2.38279881923255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1"/>
        <c:spPr>
          <a:solidFill>
            <a:srgbClr val="669900"/>
          </a:solidFill>
          <a:ln w="9525" cap="flat" cmpd="sng" algn="ctr">
            <a:solidFill>
              <a:schemeClr val="lt1">
                <a:alpha val="50000"/>
              </a:schemeClr>
            </a:solidFill>
            <a:round/>
          </a:ln>
          <a:effectLst/>
        </c:spPr>
        <c:dLbl>
          <c:idx val="0"/>
          <c:layout>
            <c:manualLayout>
              <c:x val="-1.710727357397693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2"/>
        <c:spPr>
          <a:solidFill>
            <a:srgbClr val="669900"/>
          </a:solidFill>
          <a:ln w="9525" cap="flat" cmpd="sng" algn="ctr">
            <a:solidFill>
              <a:schemeClr val="lt1">
                <a:alpha val="50000"/>
              </a:schemeClr>
            </a:solidFill>
            <a:round/>
          </a:ln>
          <a:effectLst/>
        </c:spPr>
        <c:dLbl>
          <c:idx val="0"/>
          <c:layout>
            <c:manualLayout>
              <c:x val="-9.3479030600659655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3"/>
        <c:spPr>
          <a:solidFill>
            <a:srgbClr val="669900"/>
          </a:solidFill>
          <a:ln w="9525" cap="flat" cmpd="sng" algn="ctr">
            <a:solidFill>
              <a:schemeClr val="lt1">
                <a:alpha val="50000"/>
              </a:schemeClr>
            </a:solidFill>
            <a:round/>
          </a:ln>
          <a:effectLst/>
        </c:spPr>
        <c:dLbl>
          <c:idx val="0"/>
          <c:layout>
            <c:manualLayout>
              <c:x val="-1.9691886264533486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4"/>
        <c:spPr>
          <a:solidFill>
            <a:srgbClr val="66990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5"/>
        <c:spPr>
          <a:solidFill>
            <a:srgbClr val="008080"/>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6"/>
        <c:spPr>
          <a:solidFill>
            <a:srgbClr val="008080"/>
          </a:solidFill>
          <a:ln w="9525" cap="flat" cmpd="sng" algn="ctr">
            <a:solidFill>
              <a:schemeClr val="lt1">
                <a:alpha val="50000"/>
              </a:schemeClr>
            </a:solidFill>
            <a:round/>
          </a:ln>
          <a:effectLst/>
        </c:spPr>
        <c:dLbl>
          <c:idx val="0"/>
          <c:layout>
            <c:manualLayout>
              <c:x val="-3.2381624979314597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7"/>
        <c:spPr>
          <a:solidFill>
            <a:srgbClr val="00808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8"/>
        <c:spPr>
          <a:solidFill>
            <a:srgbClr val="008080"/>
          </a:solidFill>
          <a:ln w="9525" cap="flat" cmpd="sng" algn="ctr">
            <a:solidFill>
              <a:schemeClr val="lt1">
                <a:alpha val="50000"/>
              </a:schemeClr>
            </a:solidFill>
            <a:round/>
          </a:ln>
          <a:effectLst/>
        </c:spPr>
        <c:dLbl>
          <c:idx val="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9"/>
        <c:spPr>
          <a:solidFill>
            <a:srgbClr val="008080"/>
          </a:solidFill>
          <a:ln w="9525" cap="flat" cmpd="sng" algn="ctr">
            <a:solidFill>
              <a:schemeClr val="lt1">
                <a:alpha val="50000"/>
              </a:schemeClr>
            </a:solidFill>
            <a:round/>
          </a:ln>
          <a:effectLst/>
        </c:spPr>
        <c:dLbl>
          <c:idx val="0"/>
          <c:layout>
            <c:manualLayout>
              <c:x val="-2.0795969303124512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0"/>
        <c:spPr>
          <a:solidFill>
            <a:srgbClr val="008080"/>
          </a:solidFill>
          <a:ln w="9525" cap="flat" cmpd="sng" algn="ctr">
            <a:solidFill>
              <a:schemeClr val="lt1">
                <a:alpha val="50000"/>
              </a:schemeClr>
            </a:solidFill>
            <a:round/>
          </a:ln>
          <a:effectLst/>
        </c:spPr>
        <c:dLbl>
          <c:idx val="0"/>
          <c:layout>
            <c:manualLayout>
              <c:x val="-3.2381624979314037E-3"/>
              <c:y val="-6.424493609525855E-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1"/>
        <c:spPr>
          <a:solidFill>
            <a:srgbClr val="008080"/>
          </a:solidFill>
          <a:ln w="9525" cap="flat" cmpd="sng" algn="ctr">
            <a:solidFill>
              <a:schemeClr val="lt1">
                <a:alpha val="50000"/>
              </a:schemeClr>
            </a:solidFill>
            <a:round/>
          </a:ln>
          <a:effectLst/>
        </c:spPr>
        <c:dLbl>
          <c:idx val="0"/>
          <c:layout>
            <c:manualLayout>
              <c:x val="-6.2930327789986569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2"/>
        <c:spPr>
          <a:solidFill>
            <a:srgbClr val="008080"/>
          </a:solidFill>
          <a:ln w="9525" cap="flat" cmpd="sng" algn="ctr">
            <a:solidFill>
              <a:schemeClr val="lt1">
                <a:alpha val="50000"/>
              </a:schemeClr>
            </a:solidFill>
            <a:round/>
          </a:ln>
          <a:effectLst/>
        </c:spPr>
        <c:dLbl>
          <c:idx val="0"/>
          <c:layout>
            <c:manualLayout>
              <c:x val="-4.7655976384650021E-3"/>
              <c:y val="3.2122468047629275E-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3"/>
        <c:spPr>
          <a:solidFill>
            <a:srgbClr val="008080"/>
          </a:solidFill>
          <a:ln w="9525" cap="flat" cmpd="sng" algn="ctr">
            <a:solidFill>
              <a:schemeClr val="lt1">
                <a:alpha val="50000"/>
              </a:schemeClr>
            </a:solidFill>
            <a:round/>
          </a:ln>
          <a:effectLst/>
        </c:spPr>
        <c:dLbl>
          <c:idx val="0"/>
          <c:layout>
            <c:manualLayout>
              <c:x val="-3.2381624979313478E-3"/>
              <c:y val="2.9445255556221985E-17"/>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4"/>
        <c:spPr>
          <a:solidFill>
            <a:srgbClr val="008080"/>
          </a:solidFill>
          <a:ln w="9525" cap="flat" cmpd="sng" algn="ctr">
            <a:solidFill>
              <a:schemeClr val="lt1">
                <a:alpha val="50000"/>
              </a:schemeClr>
            </a:solidFill>
            <a:round/>
          </a:ln>
          <a:effectLst/>
        </c:spPr>
        <c:dLbl>
          <c:idx val="0"/>
          <c:layout>
            <c:manualLayout>
              <c:x val="-1.7107273573977492E-3"/>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5"/>
        <c:spPr>
          <a:solidFill>
            <a:srgbClr val="008080"/>
          </a:solidFill>
          <a:ln w="9525" cap="flat" cmpd="sng" algn="ctr">
            <a:solidFill>
              <a:schemeClr val="lt1">
                <a:alpha val="50000"/>
              </a:schemeClr>
            </a:solidFill>
            <a:round/>
          </a:ln>
          <a:effectLst/>
        </c:spPr>
        <c:dLbl>
          <c:idx val="0"/>
          <c:layout>
            <c:manualLayout>
              <c:x val="3.4781021125269889E-3"/>
              <c:y val="-1.4722627778110993E-17"/>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Dashboard!$I$106:$I$107</c:f>
              <c:strCache>
                <c:ptCount val="1"/>
                <c:pt idx="0">
                  <c:v>Female</c:v>
                </c:pt>
              </c:strCache>
            </c:strRef>
          </c:tx>
          <c:spPr>
            <a:solidFill>
              <a:srgbClr val="669900"/>
            </a:solidFill>
            <a:ln w="9525" cap="flat" cmpd="sng" algn="ctr">
              <a:solidFill>
                <a:schemeClr val="lt1">
                  <a:alpha val="50000"/>
                </a:schemeClr>
              </a:solidFill>
              <a:round/>
            </a:ln>
            <a:effectLst/>
          </c:spPr>
          <c:invertIfNegative val="0"/>
          <c:dLbls>
            <c:dLbl>
              <c:idx val="0"/>
              <c:layout>
                <c:manualLayout>
                  <c:x val="-4.7655976384650021E-3"/>
                  <c:y val="-1.1778102222488794E-16"/>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D5-4047-810A-13024032EDA1}"/>
                </c:ext>
              </c:extLst>
            </c:dLbl>
            <c:dLbl>
              <c:idx val="1"/>
              <c:layout>
                <c:manualLayout>
                  <c:x val="-5.6209613171639607E-3"/>
                  <c:y val="0"/>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D5-4047-810A-13024032EDA1}"/>
                </c:ext>
              </c:extLst>
            </c:dLbl>
            <c:dLbl>
              <c:idx val="2"/>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D5-4047-810A-13024032EDA1}"/>
                </c:ext>
              </c:extLst>
            </c:dLbl>
            <c:dLbl>
              <c:idx val="3"/>
              <c:layout>
                <c:manualLayout>
                  <c:x val="-1.710727357397693E-3"/>
                  <c:y val="0"/>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ED5-4047-810A-13024032EDA1}"/>
                </c:ext>
              </c:extLst>
            </c:dLbl>
            <c:dLbl>
              <c:idx val="4"/>
              <c:layout>
                <c:manualLayout>
                  <c:x val="-2.382798819232557E-3"/>
                  <c:y val="0"/>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ED5-4047-810A-13024032EDA1}"/>
                </c:ext>
              </c:extLst>
            </c:dLbl>
            <c:dLbl>
              <c:idx val="5"/>
              <c:layout>
                <c:manualLayout>
                  <c:x val="-2.382798819232557E-3"/>
                  <c:y val="0"/>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ED5-4047-810A-13024032EDA1}"/>
                </c:ext>
              </c:extLst>
            </c:dLbl>
            <c:dLbl>
              <c:idx val="6"/>
              <c:layout>
                <c:manualLayout>
                  <c:x val="-1.710727357397693E-3"/>
                  <c:y val="0"/>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ED5-4047-810A-13024032EDA1}"/>
                </c:ext>
              </c:extLst>
            </c:dLbl>
            <c:dLbl>
              <c:idx val="7"/>
              <c:layout>
                <c:manualLayout>
                  <c:x val="-9.3479030600659655E-3"/>
                  <c:y val="0"/>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ED5-4047-810A-13024032EDA1}"/>
                </c:ext>
              </c:extLst>
            </c:dLbl>
            <c:dLbl>
              <c:idx val="9"/>
              <c:layout>
                <c:manualLayout>
                  <c:x val="-1.9691886264533486E-3"/>
                  <c:y val="0"/>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ED5-4047-810A-13024032EDA1}"/>
                </c:ext>
              </c:extLst>
            </c:dLbl>
            <c:dLbl>
              <c:idx val="10"/>
              <c:layout>
                <c:manualLayout>
                  <c:x val="-4.7655976384650021E-3"/>
                  <c:y val="0"/>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ED5-4047-810A-13024032EDA1}"/>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Dashboard!$H$108:$H$120</c:f>
              <c:strCache>
                <c:ptCount val="12"/>
                <c:pt idx="0">
                  <c:v>Facebook</c:v>
                </c:pt>
                <c:pt idx="1">
                  <c:v>Instagram</c:v>
                </c:pt>
                <c:pt idx="2">
                  <c:v>KakaoTalk</c:v>
                </c:pt>
                <c:pt idx="3">
                  <c:v>LINE</c:v>
                </c:pt>
                <c:pt idx="4">
                  <c:v>LinkedIn</c:v>
                </c:pt>
                <c:pt idx="5">
                  <c:v>Snapchat</c:v>
                </c:pt>
                <c:pt idx="6">
                  <c:v>TikTok</c:v>
                </c:pt>
                <c:pt idx="7">
                  <c:v>Twitter</c:v>
                </c:pt>
                <c:pt idx="8">
                  <c:v>VKontakte</c:v>
                </c:pt>
                <c:pt idx="9">
                  <c:v>WeChat</c:v>
                </c:pt>
                <c:pt idx="10">
                  <c:v>WhatsApp</c:v>
                </c:pt>
                <c:pt idx="11">
                  <c:v>YouTube</c:v>
                </c:pt>
              </c:strCache>
            </c:strRef>
          </c:cat>
          <c:val>
            <c:numRef>
              <c:f>Dashboard!$I$108:$I$120</c:f>
              <c:numCache>
                <c:formatCode>General</c:formatCode>
                <c:ptCount val="12"/>
                <c:pt idx="0">
                  <c:v>24</c:v>
                </c:pt>
                <c:pt idx="1">
                  <c:v>172</c:v>
                </c:pt>
                <c:pt idx="2">
                  <c:v>12</c:v>
                </c:pt>
                <c:pt idx="3">
                  <c:v>12</c:v>
                </c:pt>
                <c:pt idx="4">
                  <c:v>8</c:v>
                </c:pt>
                <c:pt idx="5">
                  <c:v>8</c:v>
                </c:pt>
                <c:pt idx="6">
                  <c:v>86</c:v>
                </c:pt>
                <c:pt idx="7">
                  <c:v>16</c:v>
                </c:pt>
                <c:pt idx="9">
                  <c:v>4</c:v>
                </c:pt>
                <c:pt idx="10">
                  <c:v>11</c:v>
                </c:pt>
              </c:numCache>
            </c:numRef>
          </c:val>
          <c:extLst>
            <c:ext xmlns:c16="http://schemas.microsoft.com/office/drawing/2014/chart" uri="{C3380CC4-5D6E-409C-BE32-E72D297353CC}">
              <c16:uniqueId val="{0000000A-FED5-4047-810A-13024032EDA1}"/>
            </c:ext>
          </c:extLst>
        </c:ser>
        <c:ser>
          <c:idx val="1"/>
          <c:order val="1"/>
          <c:tx>
            <c:strRef>
              <c:f>Dashboard!$J$106:$J$107</c:f>
              <c:strCache>
                <c:ptCount val="1"/>
                <c:pt idx="0">
                  <c:v>Male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Dashboard!$H$108:$H$120</c:f>
              <c:strCache>
                <c:ptCount val="12"/>
                <c:pt idx="0">
                  <c:v>Facebook</c:v>
                </c:pt>
                <c:pt idx="1">
                  <c:v>Instagram</c:v>
                </c:pt>
                <c:pt idx="2">
                  <c:v>KakaoTalk</c:v>
                </c:pt>
                <c:pt idx="3">
                  <c:v>LINE</c:v>
                </c:pt>
                <c:pt idx="4">
                  <c:v>LinkedIn</c:v>
                </c:pt>
                <c:pt idx="5">
                  <c:v>Snapchat</c:v>
                </c:pt>
                <c:pt idx="6">
                  <c:v>TikTok</c:v>
                </c:pt>
                <c:pt idx="7">
                  <c:v>Twitter</c:v>
                </c:pt>
                <c:pt idx="8">
                  <c:v>VKontakte</c:v>
                </c:pt>
                <c:pt idx="9">
                  <c:v>WeChat</c:v>
                </c:pt>
                <c:pt idx="10">
                  <c:v>WhatsApp</c:v>
                </c:pt>
                <c:pt idx="11">
                  <c:v>YouTube</c:v>
                </c:pt>
              </c:strCache>
            </c:strRef>
          </c:cat>
          <c:val>
            <c:numRef>
              <c:f>Dashboard!$J$108:$J$120</c:f>
              <c:numCache>
                <c:formatCode>General</c:formatCode>
                <c:ptCount val="12"/>
                <c:pt idx="0">
                  <c:v>99</c:v>
                </c:pt>
                <c:pt idx="1">
                  <c:v>77</c:v>
                </c:pt>
                <c:pt idx="4">
                  <c:v>13</c:v>
                </c:pt>
                <c:pt idx="5">
                  <c:v>5</c:v>
                </c:pt>
                <c:pt idx="6">
                  <c:v>68</c:v>
                </c:pt>
                <c:pt idx="7">
                  <c:v>14</c:v>
                </c:pt>
                <c:pt idx="8">
                  <c:v>12</c:v>
                </c:pt>
                <c:pt idx="9">
                  <c:v>11</c:v>
                </c:pt>
                <c:pt idx="10">
                  <c:v>43</c:v>
                </c:pt>
                <c:pt idx="11">
                  <c:v>10</c:v>
                </c:pt>
              </c:numCache>
            </c:numRef>
          </c:val>
          <c:extLst>
            <c:ext xmlns:c16="http://schemas.microsoft.com/office/drawing/2014/chart" uri="{C3380CC4-5D6E-409C-BE32-E72D297353CC}">
              <c16:uniqueId val="{00000016-FED5-4047-810A-13024032EDA1}"/>
            </c:ext>
          </c:extLst>
        </c:ser>
        <c:dLbls>
          <c:dLblPos val="inEnd"/>
          <c:showLegendKey val="0"/>
          <c:showVal val="1"/>
          <c:showCatName val="0"/>
          <c:showSerName val="0"/>
          <c:showPercent val="0"/>
          <c:showBubbleSize val="0"/>
        </c:dLbls>
        <c:gapWidth val="65"/>
        <c:axId val="786351256"/>
        <c:axId val="786344056"/>
      </c:barChart>
      <c:catAx>
        <c:axId val="78635125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600" b="0" i="0" u="none" strike="noStrike" kern="1200" cap="all" baseline="0">
                <a:solidFill>
                  <a:schemeClr val="dk1">
                    <a:lumMod val="75000"/>
                    <a:lumOff val="25000"/>
                  </a:schemeClr>
                </a:solidFill>
                <a:latin typeface="+mn-lt"/>
                <a:ea typeface="+mn-ea"/>
                <a:cs typeface="+mn-cs"/>
              </a:defRPr>
            </a:pPr>
            <a:endParaRPr lang="en-US"/>
          </a:p>
        </c:txPr>
        <c:crossAx val="786344056"/>
        <c:crosses val="autoZero"/>
        <c:auto val="1"/>
        <c:lblAlgn val="ctr"/>
        <c:lblOffset val="100"/>
        <c:noMultiLvlLbl val="0"/>
      </c:catAx>
      <c:valAx>
        <c:axId val="78634405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en-US"/>
          </a:p>
        </c:txPr>
        <c:crossAx val="786351256"/>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800"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0.70588</cdr:x>
      <cdr:y>0.57333</cdr:y>
    </cdr:from>
    <cdr:to>
      <cdr:x>0.90061</cdr:x>
      <cdr:y>1</cdr:y>
    </cdr:to>
    <cdr:sp macro="" textlink="">
      <cdr:nvSpPr>
        <cdr:cNvPr id="3" name="TextBox 2">
          <a:extLst xmlns:a="http://schemas.openxmlformats.org/drawingml/2006/main">
            <a:ext uri="{FF2B5EF4-FFF2-40B4-BE49-F238E27FC236}">
              <a16:creationId xmlns:a16="http://schemas.microsoft.com/office/drawing/2014/main" id="{59ECFCEA-BF4A-1604-0346-EEBA9853FF2B}"/>
            </a:ext>
          </a:extLst>
        </cdr:cNvPr>
        <cdr:cNvSpPr txBox="1"/>
      </cdr:nvSpPr>
      <cdr:spPr>
        <a:xfrm xmlns:a="http://schemas.openxmlformats.org/drawingml/2006/main">
          <a:off x="3314701" y="14192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kern="120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819150" y="-7144"/>
            <a:ext cx="7522368" cy="10294145"/>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4392602" y="2070103"/>
            <a:ext cx="12861933" cy="3924299"/>
          </a:xfrm>
        </p:spPr>
        <p:txBody>
          <a:bodyPr anchor="b">
            <a:normAutofit/>
          </a:bodyPr>
          <a:lstStyle>
            <a:lvl1pPr algn="r">
              <a:defRPr sz="9000">
                <a:effectLst/>
              </a:defRPr>
            </a:lvl1pPr>
          </a:lstStyle>
          <a:p>
            <a:r>
              <a:rPr lang="en-US"/>
              <a:t>Click to edit Master title style</a:t>
            </a:r>
            <a:endParaRPr lang="en-US" dirty="0"/>
          </a:p>
        </p:txBody>
      </p:sp>
      <p:sp>
        <p:nvSpPr>
          <p:cNvPr id="3" name="Subtitle 2"/>
          <p:cNvSpPr>
            <a:spLocks noGrp="1"/>
          </p:cNvSpPr>
          <p:nvPr>
            <p:ph type="subTitle" idx="1"/>
          </p:nvPr>
        </p:nvSpPr>
        <p:spPr>
          <a:xfrm>
            <a:off x="6773066" y="5994401"/>
            <a:ext cx="10481468" cy="2082801"/>
          </a:xfrm>
        </p:spPr>
        <p:txBody>
          <a:bodyPr anchor="t">
            <a:normAutofit/>
          </a:bodyPr>
          <a:lstStyle>
            <a:lvl1pPr marL="0" indent="0" algn="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a:xfrm>
            <a:off x="7998618" y="8824913"/>
            <a:ext cx="6486066" cy="547688"/>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1288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7" y="7099298"/>
            <a:ext cx="15028067"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9018" y="1398168"/>
            <a:ext cx="12338916" cy="47474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2226467" y="7949405"/>
            <a:ext cx="15028067"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19031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1028700"/>
            <a:ext cx="15028067" cy="4572000"/>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226469" y="6515100"/>
            <a:ext cx="15028070"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938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3655217" y="5143499"/>
            <a:ext cx="12799223" cy="571500"/>
          </a:xfrm>
        </p:spPr>
        <p:txBody>
          <a:bodyPr anchor="ctr">
            <a:normAutofit/>
          </a:bodyPr>
          <a:lstStyle>
            <a:lvl1pPr marL="0" indent="0">
              <a:buFontTx/>
              <a:buNone/>
              <a:defRPr sz="27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2226467" y="6515100"/>
            <a:ext cx="15028067"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5766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226470" y="4962872"/>
            <a:ext cx="15028064" cy="2203200"/>
          </a:xfrm>
        </p:spPr>
        <p:txBody>
          <a:bodyPr anchor="b">
            <a:normAutofit/>
          </a:bodyPr>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226468" y="7166072"/>
            <a:ext cx="15028065"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3082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226470" y="5829300"/>
            <a:ext cx="15028065" cy="1333500"/>
          </a:xfrm>
        </p:spPr>
        <p:txBody>
          <a:bodyPr vert="horz" lIns="91440" tIns="45720" rIns="91440" bIns="45720" rtlCol="0" anchor="b">
            <a:normAutofit/>
          </a:bodyPr>
          <a:lstStyle>
            <a:lvl1pPr algn="r">
              <a:buNone/>
              <a:defRPr lang="en-US" sz="36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226468" y="7162800"/>
            <a:ext cx="15028065" cy="1524000"/>
          </a:xfrm>
        </p:spPr>
        <p:txBody>
          <a:bodyPr anchor="t">
            <a:normAutofit/>
          </a:bodyPr>
          <a:lstStyle>
            <a:lvl1pPr marL="0" indent="0" algn="r">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16726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226470" y="1028701"/>
            <a:ext cx="15028068" cy="409098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226469" y="5257800"/>
            <a:ext cx="15028070"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226467" y="6515100"/>
            <a:ext cx="15028070"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8668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1642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598983" y="1028700"/>
            <a:ext cx="2655554" cy="7658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26468" y="1028700"/>
            <a:ext cx="12029613" cy="76581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8829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5461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58419" y="4000498"/>
            <a:ext cx="13396121" cy="3165573"/>
          </a:xfrm>
        </p:spPr>
        <p:txBody>
          <a:bodyPr anchor="b"/>
          <a:lstStyle>
            <a:lvl1pPr algn="r">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3858417" y="7166072"/>
            <a:ext cx="13396122"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36282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26467" y="1028701"/>
            <a:ext cx="15028070" cy="26288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26469" y="4000499"/>
            <a:ext cx="7342583" cy="4686302"/>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911951" y="4000500"/>
            <a:ext cx="7342584" cy="4686300"/>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4613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658269" y="3987800"/>
            <a:ext cx="6910782"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226467"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320731" y="4000500"/>
            <a:ext cx="6933806"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911951"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6425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0183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535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2400300"/>
            <a:ext cx="5323682"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7893050" y="1028699"/>
            <a:ext cx="9361485" cy="7658102"/>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26469" y="4457700"/>
            <a:ext cx="5323682" cy="2743200"/>
          </a:xfrm>
        </p:spPr>
        <p:txBody>
          <a:bodyPr>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150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4086" y="2628899"/>
            <a:ext cx="8139237" cy="2057400"/>
          </a:xfrm>
        </p:spPr>
        <p:txBody>
          <a:bodyPr anchor="b">
            <a:normAutofit/>
          </a:bodyPr>
          <a:lstStyle>
            <a:lvl1pPr algn="ctr">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392023" y="1371600"/>
            <a:ext cx="4921461" cy="6858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2224086" y="4686299"/>
            <a:ext cx="8139237" cy="2743200"/>
          </a:xfrm>
        </p:spPr>
        <p:txBody>
          <a:bodyPr>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870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226219" y="1"/>
            <a:ext cx="3655220" cy="10287002"/>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2226467" y="1028701"/>
            <a:ext cx="15028070" cy="26288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26466" y="4000499"/>
            <a:ext cx="15028070" cy="468630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598984" y="8824913"/>
            <a:ext cx="1714500"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7/28/2025</a:t>
            </a:fld>
            <a:endParaRPr lang="en-US"/>
          </a:p>
        </p:txBody>
      </p:sp>
      <p:sp>
        <p:nvSpPr>
          <p:cNvPr id="5" name="Footer Placeholder 4"/>
          <p:cNvSpPr>
            <a:spLocks noGrp="1"/>
          </p:cNvSpPr>
          <p:nvPr>
            <p:ph type="ftr" sz="quarter" idx="3"/>
          </p:nvPr>
        </p:nvSpPr>
        <p:spPr>
          <a:xfrm>
            <a:off x="3858419" y="8824913"/>
            <a:ext cx="10626266" cy="54768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6427785" y="8824913"/>
            <a:ext cx="826751"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4329503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ctr" defTabSz="6858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lumMod val="75000"/>
          </a:schemeClr>
        </a:buClr>
        <a:buSzPct val="145000"/>
        <a:buFont typeface="Arial"/>
        <a:buChar char="•"/>
        <a:defRPr sz="3600" kern="1200" cap="none">
          <a:solidFill>
            <a:schemeClr val="tx1"/>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lumMod val="75000"/>
          </a:schemeClr>
        </a:buClr>
        <a:buSzPct val="145000"/>
        <a:buFont typeface="Arial"/>
        <a:buChar char="•"/>
        <a:defRPr sz="3000" kern="1200" cap="none">
          <a:solidFill>
            <a:schemeClr val="tx1"/>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lumMod val="75000"/>
          </a:schemeClr>
        </a:buClr>
        <a:buSzPct val="145000"/>
        <a:buFont typeface="Arial"/>
        <a:buChar char="•"/>
        <a:defRPr sz="2700" kern="1200" cap="none">
          <a:solidFill>
            <a:schemeClr val="tx1"/>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lumMod val="75000"/>
          </a:schemeClr>
        </a:buClr>
        <a:buSzPct val="145000"/>
        <a:buFont typeface="Arial"/>
        <a:buChar char="•"/>
        <a:defRPr sz="2400" kern="1200" cap="none">
          <a:solidFill>
            <a:schemeClr val="tx1"/>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43.png"/><Relationship Id="rId5" Type="http://schemas.openxmlformats.org/officeDocument/2006/relationships/image" Target="../media/image5.png"/><Relationship Id="rId10" Type="http://schemas.openxmlformats.org/officeDocument/2006/relationships/image" Target="../media/image42.svg"/><Relationship Id="rId4" Type="http://schemas.openxmlformats.org/officeDocument/2006/relationships/image" Target="../media/image4.sv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chart" Target="../charts/chart1.xml"/><Relationship Id="rId5" Type="http://schemas.openxmlformats.org/officeDocument/2006/relationships/image" Target="../media/image18.svg"/><Relationship Id="rId10" Type="http://schemas.openxmlformats.org/officeDocument/2006/relationships/image" Target="../media/image34.png"/><Relationship Id="rId4" Type="http://schemas.openxmlformats.org/officeDocument/2006/relationships/image" Target="../media/image17.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png"/><Relationship Id="rId7" Type="http://schemas.openxmlformats.org/officeDocument/2006/relationships/image" Target="../media/image38.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hart" Target="../charts/chart4.xm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028700" y="1028700"/>
            <a:ext cx="2383196" cy="1512246"/>
          </a:xfrm>
          <a:custGeom>
            <a:avLst/>
            <a:gdLst/>
            <a:ahLst/>
            <a:cxnLst/>
            <a:rect l="l" t="t" r="r" b="b"/>
            <a:pathLst>
              <a:path w="2383196" h="1512246">
                <a:moveTo>
                  <a:pt x="0" y="0"/>
                </a:moveTo>
                <a:lnTo>
                  <a:pt x="2383196" y="0"/>
                </a:lnTo>
                <a:lnTo>
                  <a:pt x="2383196" y="1512246"/>
                </a:lnTo>
                <a:lnTo>
                  <a:pt x="0" y="15122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646878" y="1847159"/>
            <a:ext cx="13583722" cy="5971737"/>
          </a:xfrm>
          <a:custGeom>
            <a:avLst/>
            <a:gdLst/>
            <a:ahLst/>
            <a:cxnLst/>
            <a:rect l="l" t="t" r="r" b="b"/>
            <a:pathLst>
              <a:path w="13210823" h="4467660">
                <a:moveTo>
                  <a:pt x="0" y="0"/>
                </a:moveTo>
                <a:lnTo>
                  <a:pt x="13210823" y="0"/>
                </a:lnTo>
                <a:lnTo>
                  <a:pt x="13210823" y="4467660"/>
                </a:lnTo>
                <a:lnTo>
                  <a:pt x="0" y="44676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TextBox 5"/>
          <p:cNvSpPr txBox="1"/>
          <p:nvPr/>
        </p:nvSpPr>
        <p:spPr>
          <a:xfrm>
            <a:off x="4686584" y="2468103"/>
            <a:ext cx="8914831" cy="5047536"/>
          </a:xfrm>
          <a:prstGeom prst="rect">
            <a:avLst/>
          </a:prstGeom>
        </p:spPr>
        <p:txBody>
          <a:bodyPr wrap="square" lIns="0" tIns="0" rIns="0" bIns="0" rtlCol="0" anchor="t">
            <a:spAutoFit/>
          </a:bodyPr>
          <a:lstStyle/>
          <a:p>
            <a:pPr algn="ctr"/>
            <a:r>
              <a:rPr lang="en-US" sz="9600" dirty="0">
                <a:solidFill>
                  <a:srgbClr val="3D291F"/>
                </a:solidFill>
                <a:latin typeface="Chewy"/>
                <a:ea typeface="Chewy"/>
                <a:cs typeface="Chewy"/>
                <a:sym typeface="Chewy"/>
              </a:rPr>
              <a:t>Students Social Media Addiction</a:t>
            </a:r>
          </a:p>
          <a:p>
            <a:pPr algn="ctr"/>
            <a:r>
              <a:rPr lang="en-US" sz="9600" dirty="0">
                <a:solidFill>
                  <a:srgbClr val="3D291F"/>
                </a:solidFill>
                <a:latin typeface="Chewy"/>
                <a:ea typeface="Chewy"/>
                <a:cs typeface="Chewy"/>
                <a:sym typeface="Chewy"/>
              </a:rPr>
              <a:t>                     </a:t>
            </a:r>
            <a:r>
              <a:rPr lang="en-US" sz="4000" dirty="0">
                <a:solidFill>
                  <a:srgbClr val="3D291F"/>
                </a:solidFill>
                <a:latin typeface="Chewy"/>
                <a:ea typeface="Chewy"/>
                <a:cs typeface="Chewy"/>
                <a:sym typeface="Chewy"/>
              </a:rPr>
              <a:t>by </a:t>
            </a:r>
          </a:p>
          <a:p>
            <a:pPr algn="ctr"/>
            <a:r>
              <a:rPr lang="en-US" sz="4000" dirty="0">
                <a:solidFill>
                  <a:srgbClr val="3D291F"/>
                </a:solidFill>
                <a:latin typeface="Chewy"/>
                <a:ea typeface="Chewy"/>
                <a:cs typeface="Chewy"/>
                <a:sym typeface="Chewy"/>
              </a:rPr>
              <a:t>                                              Aishwarya. R</a:t>
            </a:r>
          </a:p>
        </p:txBody>
      </p:sp>
      <p:sp>
        <p:nvSpPr>
          <p:cNvPr id="6" name="Freeform 6"/>
          <p:cNvSpPr/>
          <p:nvPr/>
        </p:nvSpPr>
        <p:spPr>
          <a:xfrm>
            <a:off x="1028700" y="5754650"/>
            <a:ext cx="3192815" cy="3704743"/>
          </a:xfrm>
          <a:custGeom>
            <a:avLst/>
            <a:gdLst/>
            <a:ahLst/>
            <a:cxnLst/>
            <a:rect l="l" t="t" r="r" b="b"/>
            <a:pathLst>
              <a:path w="3192815" h="3704743">
                <a:moveTo>
                  <a:pt x="0" y="0"/>
                </a:moveTo>
                <a:lnTo>
                  <a:pt x="3192815" y="0"/>
                </a:lnTo>
                <a:lnTo>
                  <a:pt x="3192815" y="3704743"/>
                </a:lnTo>
                <a:lnTo>
                  <a:pt x="0" y="37047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9362539" y="7577976"/>
            <a:ext cx="1608716" cy="1852372"/>
          </a:xfrm>
          <a:custGeom>
            <a:avLst/>
            <a:gdLst/>
            <a:ahLst/>
            <a:cxnLst/>
            <a:rect l="l" t="t" r="r" b="b"/>
            <a:pathLst>
              <a:path w="1608716" h="1852372">
                <a:moveTo>
                  <a:pt x="0" y="0"/>
                </a:moveTo>
                <a:lnTo>
                  <a:pt x="1608716" y="0"/>
                </a:lnTo>
                <a:lnTo>
                  <a:pt x="1608716" y="1852372"/>
                </a:lnTo>
                <a:lnTo>
                  <a:pt x="0" y="1852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0355568" y="7076524"/>
            <a:ext cx="794296" cy="760734"/>
          </a:xfrm>
          <a:custGeom>
            <a:avLst/>
            <a:gdLst/>
            <a:ahLst/>
            <a:cxnLst/>
            <a:rect l="l" t="t" r="r" b="b"/>
            <a:pathLst>
              <a:path w="794296" h="760734">
                <a:moveTo>
                  <a:pt x="0" y="0"/>
                </a:moveTo>
                <a:lnTo>
                  <a:pt x="794296" y="0"/>
                </a:lnTo>
                <a:lnTo>
                  <a:pt x="794296" y="760734"/>
                </a:lnTo>
                <a:lnTo>
                  <a:pt x="0" y="76073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674802">
            <a:off x="13691219" y="1954027"/>
            <a:ext cx="1937697" cy="2057400"/>
          </a:xfrm>
          <a:custGeom>
            <a:avLst/>
            <a:gdLst/>
            <a:ahLst/>
            <a:cxnLst/>
            <a:rect l="l" t="t" r="r" b="b"/>
            <a:pathLst>
              <a:path w="1937697" h="2057400">
                <a:moveTo>
                  <a:pt x="0" y="0"/>
                </a:moveTo>
                <a:lnTo>
                  <a:pt x="1937697" y="0"/>
                </a:lnTo>
                <a:lnTo>
                  <a:pt x="1937697" y="2057400"/>
                </a:lnTo>
                <a:lnTo>
                  <a:pt x="0" y="20574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06" t="-39602" r="-2295" b="-43993"/>
            </a:stretch>
          </a:blipFill>
        </p:spPr>
      </p:sp>
      <p:sp>
        <p:nvSpPr>
          <p:cNvPr id="3" name="Freeform 3"/>
          <p:cNvSpPr/>
          <p:nvPr/>
        </p:nvSpPr>
        <p:spPr>
          <a:xfrm>
            <a:off x="-970868" y="-1595531"/>
            <a:ext cx="20229737" cy="13478062"/>
          </a:xfrm>
          <a:custGeom>
            <a:avLst/>
            <a:gdLst/>
            <a:ahLst/>
            <a:cxnLst/>
            <a:rect l="l" t="t" r="r" b="b"/>
            <a:pathLst>
              <a:path w="20229737" h="13478062">
                <a:moveTo>
                  <a:pt x="0" y="0"/>
                </a:moveTo>
                <a:lnTo>
                  <a:pt x="20229736" y="0"/>
                </a:lnTo>
                <a:lnTo>
                  <a:pt x="20229736" y="13478062"/>
                </a:lnTo>
                <a:lnTo>
                  <a:pt x="0" y="13478062"/>
                </a:lnTo>
                <a:lnTo>
                  <a:pt x="0" y="0"/>
                </a:lnTo>
                <a:close/>
              </a:path>
            </a:pathLst>
          </a:custGeom>
          <a:blipFill>
            <a:blip r:embed="rId3"/>
            <a:stretch>
              <a:fillRect/>
            </a:stretch>
          </a:blipFill>
        </p:spPr>
      </p:sp>
      <p:sp>
        <p:nvSpPr>
          <p:cNvPr id="4" name="Freeform 4"/>
          <p:cNvSpPr/>
          <p:nvPr/>
        </p:nvSpPr>
        <p:spPr>
          <a:xfrm rot="-653363">
            <a:off x="-995312" y="4178612"/>
            <a:ext cx="5420929" cy="5689906"/>
          </a:xfrm>
          <a:custGeom>
            <a:avLst/>
            <a:gdLst/>
            <a:ahLst/>
            <a:cxnLst/>
            <a:rect l="l" t="t" r="r" b="b"/>
            <a:pathLst>
              <a:path w="5420929" h="5689906">
                <a:moveTo>
                  <a:pt x="0" y="0"/>
                </a:moveTo>
                <a:lnTo>
                  <a:pt x="5420929" y="0"/>
                </a:lnTo>
                <a:lnTo>
                  <a:pt x="5420929" y="5689906"/>
                </a:lnTo>
                <a:lnTo>
                  <a:pt x="0" y="56899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740619" y="1915167"/>
            <a:ext cx="3657600" cy="1622644"/>
          </a:xfrm>
          <a:custGeom>
            <a:avLst/>
            <a:gdLst/>
            <a:ahLst/>
            <a:cxnLst/>
            <a:rect l="l" t="t" r="r" b="b"/>
            <a:pathLst>
              <a:path w="3657600" h="1622644">
                <a:moveTo>
                  <a:pt x="0" y="0"/>
                </a:moveTo>
                <a:lnTo>
                  <a:pt x="3657600" y="0"/>
                </a:lnTo>
                <a:lnTo>
                  <a:pt x="3657600" y="1622644"/>
                </a:lnTo>
                <a:lnTo>
                  <a:pt x="0" y="16226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7850252" y="1773106"/>
            <a:ext cx="8058417" cy="1470026"/>
          </a:xfrm>
          <a:prstGeom prst="rect">
            <a:avLst/>
          </a:prstGeom>
        </p:spPr>
        <p:txBody>
          <a:bodyPr lIns="0" tIns="0" rIns="0" bIns="0" rtlCol="0" anchor="t">
            <a:spAutoFit/>
          </a:bodyPr>
          <a:lstStyle/>
          <a:p>
            <a:pPr algn="ctr">
              <a:lnSpc>
                <a:spcPts val="11899"/>
              </a:lnSpc>
            </a:pPr>
            <a:r>
              <a:rPr lang="en-US" sz="8499">
                <a:solidFill>
                  <a:srgbClr val="3D291F"/>
                </a:solidFill>
                <a:latin typeface="Chewy"/>
                <a:ea typeface="Chewy"/>
                <a:cs typeface="Chewy"/>
                <a:sym typeface="Chewy"/>
              </a:rPr>
              <a:t>Conclusion</a:t>
            </a:r>
          </a:p>
        </p:txBody>
      </p:sp>
      <p:sp>
        <p:nvSpPr>
          <p:cNvPr id="7" name="TextBox 7"/>
          <p:cNvSpPr txBox="1"/>
          <p:nvPr/>
        </p:nvSpPr>
        <p:spPr>
          <a:xfrm>
            <a:off x="6499621" y="3632070"/>
            <a:ext cx="10759679" cy="3097002"/>
          </a:xfrm>
          <a:prstGeom prst="rect">
            <a:avLst/>
          </a:prstGeom>
        </p:spPr>
        <p:txBody>
          <a:bodyPr lIns="0" tIns="0" rIns="0" bIns="0" rtlCol="0" anchor="t">
            <a:spAutoFit/>
          </a:bodyPr>
          <a:lstStyle/>
          <a:p>
            <a:pPr algn="ctr">
              <a:lnSpc>
                <a:spcPts val="4900"/>
              </a:lnSpc>
              <a:spcBef>
                <a:spcPct val="0"/>
              </a:spcBef>
            </a:pPr>
            <a:r>
              <a:rPr lang="en-US" sz="3500" dirty="0">
                <a:solidFill>
                  <a:srgbClr val="3D291F"/>
                </a:solidFill>
                <a:latin typeface="Roboto"/>
                <a:ea typeface="Roboto"/>
                <a:cs typeface="Roboto"/>
                <a:sym typeface="Roboto"/>
              </a:rPr>
              <a:t>Social media is a powerful tool with both significant benefits and considerable drawbacks. The overall impact of social media ultimately depends on how individuals and society choose to engage with and manage its use.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028700" y="1028700"/>
            <a:ext cx="2383196" cy="1512246"/>
          </a:xfrm>
          <a:custGeom>
            <a:avLst/>
            <a:gdLst/>
            <a:ahLst/>
            <a:cxnLst/>
            <a:rect l="l" t="t" r="r" b="b"/>
            <a:pathLst>
              <a:path w="2383196" h="1512246">
                <a:moveTo>
                  <a:pt x="0" y="0"/>
                </a:moveTo>
                <a:lnTo>
                  <a:pt x="2383196" y="0"/>
                </a:lnTo>
                <a:lnTo>
                  <a:pt x="2383196" y="1512246"/>
                </a:lnTo>
                <a:lnTo>
                  <a:pt x="0" y="15122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924724" y="2841773"/>
            <a:ext cx="10961340" cy="3706926"/>
          </a:xfrm>
          <a:custGeom>
            <a:avLst/>
            <a:gdLst/>
            <a:ahLst/>
            <a:cxnLst/>
            <a:rect l="l" t="t" r="r" b="b"/>
            <a:pathLst>
              <a:path w="10961340" h="3706926">
                <a:moveTo>
                  <a:pt x="0" y="0"/>
                </a:moveTo>
                <a:lnTo>
                  <a:pt x="10961340" y="0"/>
                </a:lnTo>
                <a:lnTo>
                  <a:pt x="10961340" y="3706925"/>
                </a:lnTo>
                <a:lnTo>
                  <a:pt x="0" y="3706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145990" y="6752635"/>
            <a:ext cx="3113310" cy="2586878"/>
          </a:xfrm>
          <a:custGeom>
            <a:avLst/>
            <a:gdLst/>
            <a:ahLst/>
            <a:cxnLst/>
            <a:rect l="l" t="t" r="r" b="b"/>
            <a:pathLst>
              <a:path w="3113310" h="2586878">
                <a:moveTo>
                  <a:pt x="0" y="0"/>
                </a:moveTo>
                <a:lnTo>
                  <a:pt x="3113310" y="0"/>
                </a:lnTo>
                <a:lnTo>
                  <a:pt x="3113310" y="2586878"/>
                </a:lnTo>
                <a:lnTo>
                  <a:pt x="0" y="25868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769791" y="4695235"/>
            <a:ext cx="1930215" cy="4114800"/>
          </a:xfrm>
          <a:custGeom>
            <a:avLst/>
            <a:gdLst/>
            <a:ahLst/>
            <a:cxnLst/>
            <a:rect l="l" t="t" r="r" b="b"/>
            <a:pathLst>
              <a:path w="1930215" h="4114800">
                <a:moveTo>
                  <a:pt x="0" y="0"/>
                </a:moveTo>
                <a:lnTo>
                  <a:pt x="1930215" y="0"/>
                </a:lnTo>
                <a:lnTo>
                  <a:pt x="193021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55688">
            <a:off x="13771338" y="1968627"/>
            <a:ext cx="1596833" cy="2460108"/>
          </a:xfrm>
          <a:custGeom>
            <a:avLst/>
            <a:gdLst/>
            <a:ahLst/>
            <a:cxnLst/>
            <a:rect l="l" t="t" r="r" b="b"/>
            <a:pathLst>
              <a:path w="1596833" h="2460108">
                <a:moveTo>
                  <a:pt x="0" y="0"/>
                </a:moveTo>
                <a:lnTo>
                  <a:pt x="1596833" y="0"/>
                </a:lnTo>
                <a:lnTo>
                  <a:pt x="1596833" y="2460107"/>
                </a:lnTo>
                <a:lnTo>
                  <a:pt x="0" y="24601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4700006" y="3353457"/>
            <a:ext cx="9312330" cy="2343150"/>
          </a:xfrm>
          <a:prstGeom prst="rect">
            <a:avLst/>
          </a:prstGeom>
        </p:spPr>
        <p:txBody>
          <a:bodyPr lIns="0" tIns="0" rIns="0" bIns="0" rtlCol="0" anchor="t">
            <a:spAutoFit/>
          </a:bodyPr>
          <a:lstStyle/>
          <a:p>
            <a:pPr algn="ctr">
              <a:lnSpc>
                <a:spcPts val="18900"/>
              </a:lnSpc>
            </a:pPr>
            <a:r>
              <a:rPr lang="en-US" sz="13500">
                <a:solidFill>
                  <a:srgbClr val="3D291F"/>
                </a:solidFill>
                <a:latin typeface="Chewy"/>
                <a:ea typeface="Chewy"/>
                <a:cs typeface="Chewy"/>
                <a:sym typeface="Chewy"/>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06" t="-39602" r="-2295" b="-43993"/>
            </a:stretch>
          </a:blipFill>
        </p:spPr>
      </p:sp>
      <p:sp>
        <p:nvSpPr>
          <p:cNvPr id="3" name="Freeform 3"/>
          <p:cNvSpPr/>
          <p:nvPr/>
        </p:nvSpPr>
        <p:spPr>
          <a:xfrm>
            <a:off x="-970869" y="-1409700"/>
            <a:ext cx="20229737" cy="13478062"/>
          </a:xfrm>
          <a:custGeom>
            <a:avLst/>
            <a:gdLst/>
            <a:ahLst/>
            <a:cxnLst/>
            <a:rect l="l" t="t" r="r" b="b"/>
            <a:pathLst>
              <a:path w="20229737" h="13478062">
                <a:moveTo>
                  <a:pt x="0" y="0"/>
                </a:moveTo>
                <a:lnTo>
                  <a:pt x="20229736" y="0"/>
                </a:lnTo>
                <a:lnTo>
                  <a:pt x="20229736" y="13478062"/>
                </a:lnTo>
                <a:lnTo>
                  <a:pt x="0" y="13478062"/>
                </a:lnTo>
                <a:lnTo>
                  <a:pt x="0" y="0"/>
                </a:lnTo>
                <a:close/>
              </a:path>
            </a:pathLst>
          </a:custGeom>
          <a:blipFill>
            <a:blip r:embed="rId3"/>
            <a:stretch>
              <a:fillRect/>
            </a:stretch>
          </a:blipFill>
        </p:spPr>
      </p:sp>
      <p:sp>
        <p:nvSpPr>
          <p:cNvPr id="4" name="Freeform 4"/>
          <p:cNvSpPr/>
          <p:nvPr/>
        </p:nvSpPr>
        <p:spPr>
          <a:xfrm rot="496918">
            <a:off x="13134706" y="7478815"/>
            <a:ext cx="2325992" cy="610573"/>
          </a:xfrm>
          <a:custGeom>
            <a:avLst/>
            <a:gdLst/>
            <a:ahLst/>
            <a:cxnLst/>
            <a:rect l="l" t="t" r="r" b="b"/>
            <a:pathLst>
              <a:path w="2325992" h="610573">
                <a:moveTo>
                  <a:pt x="0" y="0"/>
                </a:moveTo>
                <a:lnTo>
                  <a:pt x="2325992" y="0"/>
                </a:lnTo>
                <a:lnTo>
                  <a:pt x="2325992" y="610573"/>
                </a:lnTo>
                <a:lnTo>
                  <a:pt x="0" y="610573"/>
                </a:lnTo>
                <a:lnTo>
                  <a:pt x="0" y="0"/>
                </a:lnTo>
                <a:close/>
              </a:path>
            </a:pathLst>
          </a:custGeom>
          <a:blipFill>
            <a:blip r:embed="rId4"/>
            <a:stretch>
              <a:fillRect/>
            </a:stretch>
          </a:blipFill>
        </p:spPr>
      </p:sp>
      <p:sp>
        <p:nvSpPr>
          <p:cNvPr id="6" name="Freeform 6"/>
          <p:cNvSpPr/>
          <p:nvPr/>
        </p:nvSpPr>
        <p:spPr>
          <a:xfrm>
            <a:off x="1028700" y="-176689"/>
            <a:ext cx="2605366" cy="2854485"/>
          </a:xfrm>
          <a:custGeom>
            <a:avLst/>
            <a:gdLst/>
            <a:ahLst/>
            <a:cxnLst/>
            <a:rect l="l" t="t" r="r" b="b"/>
            <a:pathLst>
              <a:path w="2605366" h="2854485">
                <a:moveTo>
                  <a:pt x="0" y="0"/>
                </a:moveTo>
                <a:lnTo>
                  <a:pt x="2605366" y="0"/>
                </a:lnTo>
                <a:lnTo>
                  <a:pt x="2605366" y="2854486"/>
                </a:lnTo>
                <a:lnTo>
                  <a:pt x="0" y="28544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686985" y="1842772"/>
            <a:ext cx="8833116" cy="1479549"/>
          </a:xfrm>
          <a:prstGeom prst="rect">
            <a:avLst/>
          </a:prstGeom>
        </p:spPr>
        <p:txBody>
          <a:bodyPr lIns="0" tIns="0" rIns="0" bIns="0" rtlCol="0" anchor="t">
            <a:spAutoFit/>
          </a:bodyPr>
          <a:lstStyle/>
          <a:p>
            <a:pPr algn="ctr">
              <a:lnSpc>
                <a:spcPts val="11900"/>
              </a:lnSpc>
            </a:pPr>
            <a:r>
              <a:rPr lang="en-US" sz="8500" dirty="0">
                <a:solidFill>
                  <a:srgbClr val="3D291F"/>
                </a:solidFill>
                <a:latin typeface="Chewy"/>
                <a:ea typeface="Chewy"/>
                <a:cs typeface="Chewy"/>
                <a:sym typeface="Chewy"/>
              </a:rPr>
              <a:t>Introduction</a:t>
            </a:r>
          </a:p>
        </p:txBody>
      </p:sp>
      <p:sp>
        <p:nvSpPr>
          <p:cNvPr id="8" name="TextBox 8"/>
          <p:cNvSpPr txBox="1"/>
          <p:nvPr/>
        </p:nvSpPr>
        <p:spPr>
          <a:xfrm>
            <a:off x="2007567" y="3945092"/>
            <a:ext cx="10191952" cy="3097002"/>
          </a:xfrm>
          <a:prstGeom prst="rect">
            <a:avLst/>
          </a:prstGeom>
        </p:spPr>
        <p:txBody>
          <a:bodyPr lIns="0" tIns="0" rIns="0" bIns="0" rtlCol="0" anchor="t">
            <a:spAutoFit/>
          </a:bodyPr>
          <a:lstStyle/>
          <a:p>
            <a:pPr algn="ctr">
              <a:lnSpc>
                <a:spcPts val="4900"/>
              </a:lnSpc>
              <a:spcBef>
                <a:spcPct val="0"/>
              </a:spcBef>
            </a:pPr>
            <a:r>
              <a:rPr lang="en-US" sz="3500" dirty="0">
                <a:solidFill>
                  <a:srgbClr val="3D291F"/>
                </a:solidFill>
                <a:latin typeface="Roboto"/>
                <a:ea typeface="Roboto"/>
                <a:cs typeface="Roboto"/>
                <a:sym typeface="Roboto"/>
              </a:rPr>
              <a:t>In a growing world where technology has</a:t>
            </a:r>
          </a:p>
          <a:p>
            <a:pPr algn="ctr">
              <a:lnSpc>
                <a:spcPts val="4900"/>
              </a:lnSpc>
              <a:spcBef>
                <a:spcPct val="0"/>
              </a:spcBef>
            </a:pPr>
            <a:r>
              <a:rPr lang="en-US" sz="3500" dirty="0">
                <a:solidFill>
                  <a:srgbClr val="3D291F"/>
                </a:solidFill>
                <a:latin typeface="Roboto"/>
                <a:ea typeface="Roboto"/>
                <a:cs typeface="Roboto"/>
                <a:sym typeface="Roboto"/>
              </a:rPr>
              <a:t>become a necessary source of</a:t>
            </a:r>
          </a:p>
          <a:p>
            <a:pPr algn="ctr">
              <a:lnSpc>
                <a:spcPts val="4900"/>
              </a:lnSpc>
              <a:spcBef>
                <a:spcPct val="0"/>
              </a:spcBef>
            </a:pPr>
            <a:r>
              <a:rPr lang="en-US" sz="3500" dirty="0">
                <a:solidFill>
                  <a:srgbClr val="3D291F"/>
                </a:solidFill>
                <a:latin typeface="Roboto"/>
                <a:ea typeface="Roboto"/>
                <a:cs typeface="Roboto"/>
                <a:sym typeface="Roboto"/>
              </a:rPr>
              <a:t>communication, Social media has become deeply integrated into the lives of students, offering connectivity and information access. </a:t>
            </a:r>
          </a:p>
        </p:txBody>
      </p:sp>
      <p:pic>
        <p:nvPicPr>
          <p:cNvPr id="12" name="Picture 11">
            <a:extLst>
              <a:ext uri="{FF2B5EF4-FFF2-40B4-BE49-F238E27FC236}">
                <a16:creationId xmlns:a16="http://schemas.microsoft.com/office/drawing/2014/main" id="{13BA7CC0-E26E-64AB-9C8A-0DFF94E7508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rot="632906">
            <a:off x="12804993" y="3122681"/>
            <a:ext cx="4041637" cy="40416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06" t="-39602" r="-2295" b="-43993"/>
            </a:stretch>
          </a:blipFill>
        </p:spPr>
      </p:sp>
      <p:sp>
        <p:nvSpPr>
          <p:cNvPr id="3" name="Freeform 3"/>
          <p:cNvSpPr/>
          <p:nvPr/>
        </p:nvSpPr>
        <p:spPr>
          <a:xfrm>
            <a:off x="-970869" y="-1595531"/>
            <a:ext cx="20229737" cy="13478062"/>
          </a:xfrm>
          <a:custGeom>
            <a:avLst/>
            <a:gdLst/>
            <a:ahLst/>
            <a:cxnLst/>
            <a:rect l="l" t="t" r="r" b="b"/>
            <a:pathLst>
              <a:path w="20229737" h="13478062">
                <a:moveTo>
                  <a:pt x="0" y="0"/>
                </a:moveTo>
                <a:lnTo>
                  <a:pt x="20229736" y="0"/>
                </a:lnTo>
                <a:lnTo>
                  <a:pt x="20229736" y="13478062"/>
                </a:lnTo>
                <a:lnTo>
                  <a:pt x="0" y="13478062"/>
                </a:lnTo>
                <a:lnTo>
                  <a:pt x="0" y="0"/>
                </a:lnTo>
                <a:close/>
              </a:path>
            </a:pathLst>
          </a:custGeom>
          <a:blipFill>
            <a:blip r:embed="rId3"/>
            <a:stretch>
              <a:fillRect/>
            </a:stretch>
          </a:blipFill>
        </p:spPr>
      </p:sp>
      <p:sp>
        <p:nvSpPr>
          <p:cNvPr id="4" name="Freeform 4"/>
          <p:cNvSpPr/>
          <p:nvPr/>
        </p:nvSpPr>
        <p:spPr>
          <a:xfrm flipH="1">
            <a:off x="-529506" y="2705100"/>
            <a:ext cx="5300970" cy="7175594"/>
          </a:xfrm>
          <a:custGeom>
            <a:avLst/>
            <a:gdLst/>
            <a:ahLst/>
            <a:cxnLst/>
            <a:rect l="l" t="t" r="r" b="b"/>
            <a:pathLst>
              <a:path w="5300970" h="7175594">
                <a:moveTo>
                  <a:pt x="5300971" y="0"/>
                </a:moveTo>
                <a:lnTo>
                  <a:pt x="0" y="0"/>
                </a:lnTo>
                <a:lnTo>
                  <a:pt x="0" y="7175595"/>
                </a:lnTo>
                <a:lnTo>
                  <a:pt x="5300971" y="7175595"/>
                </a:lnTo>
                <a:lnTo>
                  <a:pt x="5300971" y="0"/>
                </a:lnTo>
                <a:close/>
              </a:path>
            </a:pathLst>
          </a:custGeom>
          <a:blipFill>
            <a:blip r:embed="rId4"/>
            <a:stretch>
              <a:fillRect/>
            </a:stretch>
          </a:blipFill>
        </p:spPr>
      </p:sp>
      <p:sp>
        <p:nvSpPr>
          <p:cNvPr id="5" name="Freeform 5"/>
          <p:cNvSpPr/>
          <p:nvPr/>
        </p:nvSpPr>
        <p:spPr>
          <a:xfrm rot="-2008911">
            <a:off x="3041796" y="1115441"/>
            <a:ext cx="1798977" cy="1635433"/>
          </a:xfrm>
          <a:custGeom>
            <a:avLst/>
            <a:gdLst/>
            <a:ahLst/>
            <a:cxnLst/>
            <a:rect l="l" t="t" r="r" b="b"/>
            <a:pathLst>
              <a:path w="1798977" h="1635433">
                <a:moveTo>
                  <a:pt x="0" y="0"/>
                </a:moveTo>
                <a:lnTo>
                  <a:pt x="1798976" y="0"/>
                </a:lnTo>
                <a:lnTo>
                  <a:pt x="1798976" y="1635433"/>
                </a:lnTo>
                <a:lnTo>
                  <a:pt x="0" y="16354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5300970" y="1648618"/>
            <a:ext cx="11396421" cy="7063472"/>
          </a:xfrm>
          <a:prstGeom prst="rect">
            <a:avLst/>
          </a:prstGeom>
        </p:spPr>
        <p:txBody>
          <a:bodyPr wrap="square" lIns="0" tIns="0" rIns="0" bIns="0" rtlCol="0" anchor="t">
            <a:spAutoFit/>
          </a:bodyPr>
          <a:lstStyle/>
          <a:p>
            <a:pPr algn="ctr"/>
            <a:r>
              <a:rPr lang="en-US" sz="5400" dirty="0">
                <a:solidFill>
                  <a:srgbClr val="3D291F"/>
                </a:solidFill>
                <a:latin typeface="Chewy"/>
                <a:ea typeface="Chewy"/>
                <a:cs typeface="Chewy"/>
                <a:sym typeface="Chewy"/>
              </a:rPr>
              <a:t>  Tools</a:t>
            </a:r>
          </a:p>
          <a:p>
            <a:pPr marL="685800" indent="-685800" algn="ctr">
              <a:lnSpc>
                <a:spcPct val="150000"/>
              </a:lnSpc>
              <a:buFont typeface="Wingdings" panose="05000000000000000000" pitchFamily="2" charset="2"/>
              <a:buChar char="Ø"/>
            </a:pPr>
            <a:r>
              <a:rPr lang="en-US" sz="5400" dirty="0">
                <a:solidFill>
                  <a:srgbClr val="3D291F"/>
                </a:solidFill>
                <a:latin typeface="+mj-lt"/>
                <a:ea typeface="Chewy" panose="020B0604020202020204" charset="0"/>
                <a:cs typeface="Chewy"/>
                <a:sym typeface="Chewy"/>
              </a:rPr>
              <a:t>Excel</a:t>
            </a:r>
          </a:p>
          <a:p>
            <a:pPr algn="ctr"/>
            <a:endParaRPr lang="en-US" sz="5400" dirty="0">
              <a:solidFill>
                <a:srgbClr val="3D291F"/>
              </a:solidFill>
              <a:latin typeface="Chewy"/>
              <a:ea typeface="Chewy"/>
              <a:cs typeface="Chewy"/>
              <a:sym typeface="Chewy"/>
            </a:endParaRPr>
          </a:p>
          <a:p>
            <a:pPr algn="ctr"/>
            <a:r>
              <a:rPr lang="en-US" sz="5400" dirty="0">
                <a:solidFill>
                  <a:srgbClr val="3D291F"/>
                </a:solidFill>
                <a:latin typeface="Chewy"/>
                <a:ea typeface="Chewy"/>
                <a:cs typeface="Chewy"/>
                <a:sym typeface="Chewy"/>
              </a:rPr>
              <a:t>Methodology</a:t>
            </a:r>
          </a:p>
          <a:p>
            <a:pPr>
              <a:lnSpc>
                <a:spcPct val="200000"/>
              </a:lnSpc>
            </a:pPr>
            <a:r>
              <a:rPr lang="en-US" sz="5400" dirty="0">
                <a:solidFill>
                  <a:srgbClr val="3D291F"/>
                </a:solidFill>
                <a:latin typeface="+mj-lt"/>
                <a:ea typeface="Chewy" panose="020B0604020202020204" charset="0"/>
                <a:sym typeface="Chewy"/>
              </a:rPr>
              <a:t>                </a:t>
            </a:r>
            <a:r>
              <a:rPr lang="en-US" sz="4400" dirty="0">
                <a:solidFill>
                  <a:srgbClr val="3D291F"/>
                </a:solidFill>
                <a:latin typeface="+mj-lt"/>
                <a:ea typeface="Chewy" panose="020B0604020202020204" charset="0"/>
                <a:sym typeface="Chewy"/>
              </a:rPr>
              <a:t>Data</a:t>
            </a:r>
            <a:r>
              <a:rPr lang="en-US" sz="4400" dirty="0">
                <a:solidFill>
                  <a:srgbClr val="3D291F"/>
                </a:solidFill>
                <a:latin typeface="Chewy"/>
                <a:ea typeface="Chewy"/>
                <a:cs typeface="Chewy"/>
                <a:sym typeface="Chewy"/>
              </a:rPr>
              <a:t> </a:t>
            </a:r>
            <a:r>
              <a:rPr lang="en-US" sz="4400" dirty="0">
                <a:solidFill>
                  <a:srgbClr val="3D291F"/>
                </a:solidFill>
                <a:latin typeface="+mj-lt"/>
                <a:ea typeface="Chewy" panose="020B0604020202020204" charset="0"/>
                <a:sym typeface="Chewy"/>
              </a:rPr>
              <a:t>collection              </a:t>
            </a:r>
            <a:r>
              <a:rPr lang="en-IN" sz="4400" dirty="0">
                <a:solidFill>
                  <a:srgbClr val="3D291F"/>
                </a:solidFill>
                <a:latin typeface="+mj-lt"/>
                <a:ea typeface="Chewy" panose="020B0604020202020204" charset="0"/>
              </a:rPr>
              <a:t>Data Analysis</a:t>
            </a:r>
            <a:endParaRPr lang="en-US" sz="4400" dirty="0">
              <a:solidFill>
                <a:srgbClr val="3D291F"/>
              </a:solidFill>
              <a:latin typeface="+mj-lt"/>
              <a:ea typeface="Chewy" panose="020B0604020202020204" charset="0"/>
              <a:sym typeface="Chewy"/>
            </a:endParaRPr>
          </a:p>
          <a:p>
            <a:r>
              <a:rPr lang="en-US" sz="5400" dirty="0">
                <a:solidFill>
                  <a:srgbClr val="3D291F"/>
                </a:solidFill>
                <a:ea typeface="Chewy" panose="020B0604020202020204" charset="0"/>
                <a:sym typeface="Chewy"/>
              </a:rPr>
              <a:t>                </a:t>
            </a:r>
          </a:p>
          <a:p>
            <a:r>
              <a:rPr lang="en-US" sz="5400" dirty="0">
                <a:solidFill>
                  <a:srgbClr val="3D291F"/>
                </a:solidFill>
                <a:latin typeface="+mj-lt"/>
                <a:ea typeface="Chewy" panose="020B0604020202020204" charset="0"/>
                <a:sym typeface="Chewy"/>
              </a:rPr>
              <a:t>                </a:t>
            </a:r>
            <a:r>
              <a:rPr lang="en-US" sz="4400" dirty="0">
                <a:solidFill>
                  <a:srgbClr val="3D291F"/>
                </a:solidFill>
                <a:latin typeface="+mj-lt"/>
                <a:ea typeface="Chewy" panose="020B0604020202020204" charset="0"/>
                <a:sym typeface="Chewy"/>
              </a:rPr>
              <a:t>Data cleaning                 </a:t>
            </a:r>
            <a:r>
              <a:rPr lang="en-IN" sz="4400" dirty="0">
                <a:solidFill>
                  <a:srgbClr val="3D291F"/>
                </a:solidFill>
                <a:latin typeface="+mj-lt"/>
                <a:ea typeface="Chewy" panose="020B0604020202020204" charset="0"/>
              </a:rPr>
              <a:t>Dashboard</a:t>
            </a:r>
            <a:r>
              <a:rPr lang="en-IN" sz="4400" dirty="0"/>
              <a:t> </a:t>
            </a:r>
            <a:endParaRPr lang="en-US" sz="4400" dirty="0">
              <a:solidFill>
                <a:srgbClr val="3D291F"/>
              </a:solidFill>
              <a:latin typeface="+mj-lt"/>
              <a:ea typeface="Chewy" panose="020B0604020202020204" charset="0"/>
              <a:sym typeface="Chewy"/>
            </a:endParaRPr>
          </a:p>
        </p:txBody>
      </p:sp>
      <p:sp>
        <p:nvSpPr>
          <p:cNvPr id="7" name="TextBox 7"/>
          <p:cNvSpPr txBox="1"/>
          <p:nvPr/>
        </p:nvSpPr>
        <p:spPr>
          <a:xfrm>
            <a:off x="6869808" y="3507582"/>
            <a:ext cx="9298077" cy="583493"/>
          </a:xfrm>
          <a:prstGeom prst="rect">
            <a:avLst/>
          </a:prstGeom>
        </p:spPr>
        <p:txBody>
          <a:bodyPr wrap="square" lIns="0" tIns="0" rIns="0" bIns="0" rtlCol="0" anchor="t">
            <a:spAutoFit/>
          </a:bodyPr>
          <a:lstStyle/>
          <a:p>
            <a:pPr algn="ctr">
              <a:lnSpc>
                <a:spcPts val="4900"/>
              </a:lnSpc>
              <a:spcBef>
                <a:spcPct val="0"/>
              </a:spcBef>
            </a:pPr>
            <a:r>
              <a:rPr lang="en-US" sz="3500" dirty="0">
                <a:solidFill>
                  <a:srgbClr val="3D291F"/>
                </a:solidFill>
                <a:latin typeface="Roboto"/>
                <a:ea typeface="Roboto"/>
                <a:cs typeface="Roboto"/>
                <a:sym typeface="Roboto"/>
              </a:rPr>
              <a:t>.</a:t>
            </a:r>
          </a:p>
        </p:txBody>
      </p:sp>
      <p:pic>
        <p:nvPicPr>
          <p:cNvPr id="11" name="Picture 10">
            <a:extLst>
              <a:ext uri="{FF2B5EF4-FFF2-40B4-BE49-F238E27FC236}">
                <a16:creationId xmlns:a16="http://schemas.microsoft.com/office/drawing/2014/main" id="{70B1217E-FE8C-FF94-5905-08F3757E83D9}"/>
              </a:ext>
            </a:extLst>
          </p:cNvPr>
          <p:cNvPicPr>
            <a:picLocks noChangeAspect="1"/>
          </p:cNvPicPr>
          <p:nvPr/>
        </p:nvPicPr>
        <p:blipFill>
          <a:blip r:embed="rId7"/>
          <a:stretch>
            <a:fillRect/>
          </a:stretch>
        </p:blipFill>
        <p:spPr>
          <a:xfrm rot="1340344">
            <a:off x="-840819" y="9651899"/>
            <a:ext cx="3314625" cy="1977526"/>
          </a:xfrm>
          <a:prstGeom prst="rect">
            <a:avLst/>
          </a:prstGeom>
        </p:spPr>
      </p:pic>
      <p:pic>
        <p:nvPicPr>
          <p:cNvPr id="8" name="Picture 7">
            <a:extLst>
              <a:ext uri="{FF2B5EF4-FFF2-40B4-BE49-F238E27FC236}">
                <a16:creationId xmlns:a16="http://schemas.microsoft.com/office/drawing/2014/main" id="{D9261E96-C70F-1637-A92E-3C8599EF6CEA}"/>
              </a:ext>
            </a:extLst>
          </p:cNvPr>
          <p:cNvPicPr>
            <a:picLocks noChangeAspect="1"/>
          </p:cNvPicPr>
          <p:nvPr/>
        </p:nvPicPr>
        <p:blipFill>
          <a:blip r:embed="rId8"/>
          <a:stretch>
            <a:fillRect/>
          </a:stretch>
        </p:blipFill>
        <p:spPr>
          <a:xfrm>
            <a:off x="6326765" y="5950039"/>
            <a:ext cx="1006929" cy="1006929"/>
          </a:xfrm>
          <a:prstGeom prst="rect">
            <a:avLst/>
          </a:prstGeom>
        </p:spPr>
      </p:pic>
      <p:pic>
        <p:nvPicPr>
          <p:cNvPr id="9" name="Picture 8">
            <a:extLst>
              <a:ext uri="{FF2B5EF4-FFF2-40B4-BE49-F238E27FC236}">
                <a16:creationId xmlns:a16="http://schemas.microsoft.com/office/drawing/2014/main" id="{87DD5D5F-0FBF-3DE3-2434-CF1151B4B237}"/>
              </a:ext>
            </a:extLst>
          </p:cNvPr>
          <p:cNvPicPr>
            <a:picLocks noChangeAspect="1"/>
          </p:cNvPicPr>
          <p:nvPr/>
        </p:nvPicPr>
        <p:blipFill>
          <a:blip r:embed="rId9"/>
          <a:stretch>
            <a:fillRect/>
          </a:stretch>
        </p:blipFill>
        <p:spPr>
          <a:xfrm>
            <a:off x="6464869" y="7902213"/>
            <a:ext cx="809877" cy="809877"/>
          </a:xfrm>
          <a:prstGeom prst="rect">
            <a:avLst/>
          </a:prstGeom>
        </p:spPr>
      </p:pic>
      <p:pic>
        <p:nvPicPr>
          <p:cNvPr id="12" name="Picture 11">
            <a:extLst>
              <a:ext uri="{FF2B5EF4-FFF2-40B4-BE49-F238E27FC236}">
                <a16:creationId xmlns:a16="http://schemas.microsoft.com/office/drawing/2014/main" id="{BD0AE7D4-1352-28B8-86E7-758D415CBFFF}"/>
              </a:ext>
            </a:extLst>
          </p:cNvPr>
          <p:cNvPicPr>
            <a:picLocks noChangeAspect="1"/>
          </p:cNvPicPr>
          <p:nvPr/>
        </p:nvPicPr>
        <p:blipFill>
          <a:blip r:embed="rId10"/>
          <a:stretch>
            <a:fillRect/>
          </a:stretch>
        </p:blipFill>
        <p:spPr>
          <a:xfrm>
            <a:off x="11694966" y="6095232"/>
            <a:ext cx="708837" cy="708837"/>
          </a:xfrm>
          <a:prstGeom prst="rect">
            <a:avLst/>
          </a:prstGeom>
        </p:spPr>
      </p:pic>
      <p:pic>
        <p:nvPicPr>
          <p:cNvPr id="13" name="Picture 12">
            <a:extLst>
              <a:ext uri="{FF2B5EF4-FFF2-40B4-BE49-F238E27FC236}">
                <a16:creationId xmlns:a16="http://schemas.microsoft.com/office/drawing/2014/main" id="{5680C86E-302A-A785-9819-4749076C95E0}"/>
              </a:ext>
            </a:extLst>
          </p:cNvPr>
          <p:cNvPicPr>
            <a:picLocks noChangeAspect="1"/>
          </p:cNvPicPr>
          <p:nvPr/>
        </p:nvPicPr>
        <p:blipFill>
          <a:blip r:embed="rId11"/>
          <a:stretch>
            <a:fillRect/>
          </a:stretch>
        </p:blipFill>
        <p:spPr>
          <a:xfrm>
            <a:off x="11757923" y="7960052"/>
            <a:ext cx="582921" cy="5961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06" t="-39602" r="-2295" b="-43993"/>
            </a:stretch>
          </a:blipFill>
        </p:spPr>
      </p:sp>
      <p:sp>
        <p:nvSpPr>
          <p:cNvPr id="3" name="Freeform 3"/>
          <p:cNvSpPr/>
          <p:nvPr/>
        </p:nvSpPr>
        <p:spPr>
          <a:xfrm>
            <a:off x="-970868" y="-1595531"/>
            <a:ext cx="20229737" cy="13478062"/>
          </a:xfrm>
          <a:custGeom>
            <a:avLst/>
            <a:gdLst/>
            <a:ahLst/>
            <a:cxnLst/>
            <a:rect l="l" t="t" r="r" b="b"/>
            <a:pathLst>
              <a:path w="20229737" h="13478062">
                <a:moveTo>
                  <a:pt x="0" y="0"/>
                </a:moveTo>
                <a:lnTo>
                  <a:pt x="20229736" y="0"/>
                </a:lnTo>
                <a:lnTo>
                  <a:pt x="20229736" y="13478062"/>
                </a:lnTo>
                <a:lnTo>
                  <a:pt x="0" y="13478062"/>
                </a:lnTo>
                <a:lnTo>
                  <a:pt x="0" y="0"/>
                </a:lnTo>
                <a:close/>
              </a:path>
            </a:pathLst>
          </a:custGeom>
          <a:blipFill>
            <a:blip r:embed="rId3"/>
            <a:stretch>
              <a:fillRect/>
            </a:stretch>
          </a:blipFill>
        </p:spPr>
        <p:txBody>
          <a:bodyPr/>
          <a:lstStyle/>
          <a:p>
            <a:endParaRPr lang="en-IN" dirty="0"/>
          </a:p>
        </p:txBody>
      </p:sp>
      <p:sp>
        <p:nvSpPr>
          <p:cNvPr id="4" name="Freeform 4"/>
          <p:cNvSpPr/>
          <p:nvPr/>
        </p:nvSpPr>
        <p:spPr>
          <a:xfrm>
            <a:off x="766292" y="140918"/>
            <a:ext cx="2369891" cy="2596494"/>
          </a:xfrm>
          <a:custGeom>
            <a:avLst/>
            <a:gdLst/>
            <a:ahLst/>
            <a:cxnLst/>
            <a:rect l="l" t="t" r="r" b="b"/>
            <a:pathLst>
              <a:path w="2369891" h="2596494">
                <a:moveTo>
                  <a:pt x="0" y="0"/>
                </a:moveTo>
                <a:lnTo>
                  <a:pt x="2369891" y="0"/>
                </a:lnTo>
                <a:lnTo>
                  <a:pt x="2369891" y="2596494"/>
                </a:lnTo>
                <a:lnTo>
                  <a:pt x="0" y="25964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95046">
            <a:off x="13144824" y="4117376"/>
            <a:ext cx="3418954" cy="3282196"/>
          </a:xfrm>
          <a:custGeom>
            <a:avLst/>
            <a:gdLst/>
            <a:ahLst/>
            <a:cxnLst/>
            <a:rect l="l" t="t" r="r" b="b"/>
            <a:pathLst>
              <a:path w="3418954" h="3282196">
                <a:moveTo>
                  <a:pt x="0" y="0"/>
                </a:moveTo>
                <a:lnTo>
                  <a:pt x="3418954" y="0"/>
                </a:lnTo>
                <a:lnTo>
                  <a:pt x="3418954" y="3282196"/>
                </a:lnTo>
                <a:lnTo>
                  <a:pt x="0" y="32821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122252" y="1928862"/>
            <a:ext cx="8058417" cy="6771084"/>
          </a:xfrm>
          <a:prstGeom prst="rect">
            <a:avLst/>
          </a:prstGeom>
        </p:spPr>
        <p:txBody>
          <a:bodyPr lIns="0" tIns="0" rIns="0" bIns="0" rtlCol="0" anchor="t">
            <a:spAutoFit/>
          </a:bodyPr>
          <a:lstStyle/>
          <a:p>
            <a:pPr algn="ctr"/>
            <a:r>
              <a:rPr lang="en-US" sz="9600" dirty="0">
                <a:solidFill>
                  <a:srgbClr val="3D291F"/>
                </a:solidFill>
                <a:latin typeface="Chewy"/>
                <a:ea typeface="Chewy"/>
                <a:cs typeface="Chewy"/>
                <a:sym typeface="Chewy"/>
              </a:rPr>
              <a:t>Students Data set &amp;  Dashboard in excel</a:t>
            </a:r>
          </a:p>
          <a:p>
            <a:pPr algn="ctr"/>
            <a:endParaRPr lang="en-US" sz="2800" dirty="0">
              <a:solidFill>
                <a:srgbClr val="3D291F"/>
              </a:solidFill>
              <a:latin typeface="Roboto"/>
              <a:ea typeface="Roboto"/>
              <a:cs typeface="Roboto"/>
              <a:sym typeface="Chewy"/>
            </a:endParaRPr>
          </a:p>
          <a:p>
            <a:pPr algn="ctr"/>
            <a:endParaRPr lang="en-US" sz="2800" dirty="0">
              <a:solidFill>
                <a:srgbClr val="3D291F"/>
              </a:solidFill>
              <a:latin typeface="Roboto"/>
              <a:ea typeface="Roboto"/>
              <a:cs typeface="Roboto"/>
              <a:sym typeface="Chew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06" t="-39602" r="-2295" b="-43993"/>
            </a:stretch>
          </a:blipFill>
        </p:spPr>
      </p:sp>
      <p:sp>
        <p:nvSpPr>
          <p:cNvPr id="3" name="Freeform 3"/>
          <p:cNvSpPr/>
          <p:nvPr/>
        </p:nvSpPr>
        <p:spPr>
          <a:xfrm>
            <a:off x="-1941737" y="27214"/>
            <a:ext cx="20229737" cy="13478062"/>
          </a:xfrm>
          <a:custGeom>
            <a:avLst/>
            <a:gdLst/>
            <a:ahLst/>
            <a:cxnLst/>
            <a:rect l="l" t="t" r="r" b="b"/>
            <a:pathLst>
              <a:path w="20229737" h="13478062">
                <a:moveTo>
                  <a:pt x="0" y="0"/>
                </a:moveTo>
                <a:lnTo>
                  <a:pt x="20229736" y="0"/>
                </a:lnTo>
                <a:lnTo>
                  <a:pt x="20229736" y="13478062"/>
                </a:lnTo>
                <a:lnTo>
                  <a:pt x="0" y="13478062"/>
                </a:lnTo>
                <a:lnTo>
                  <a:pt x="0" y="0"/>
                </a:lnTo>
                <a:close/>
              </a:path>
            </a:pathLst>
          </a:custGeom>
          <a:blipFill>
            <a:blip r:embed="rId3"/>
            <a:stretch>
              <a:fillRect/>
            </a:stretch>
          </a:blipFill>
        </p:spPr>
        <p:txBody>
          <a:bodyPr/>
          <a:lstStyle/>
          <a:p>
            <a:endParaRPr lang="en-IN"/>
          </a:p>
        </p:txBody>
      </p:sp>
      <p:sp>
        <p:nvSpPr>
          <p:cNvPr id="4" name="Freeform 4"/>
          <p:cNvSpPr/>
          <p:nvPr/>
        </p:nvSpPr>
        <p:spPr>
          <a:xfrm>
            <a:off x="315970" y="-176689"/>
            <a:ext cx="2200382" cy="2410777"/>
          </a:xfrm>
          <a:custGeom>
            <a:avLst/>
            <a:gdLst/>
            <a:ahLst/>
            <a:cxnLst/>
            <a:rect l="l" t="t" r="r" b="b"/>
            <a:pathLst>
              <a:path w="2200382" h="2410777">
                <a:moveTo>
                  <a:pt x="0" y="0"/>
                </a:moveTo>
                <a:lnTo>
                  <a:pt x="2200382" y="0"/>
                </a:lnTo>
                <a:lnTo>
                  <a:pt x="2200382" y="2410778"/>
                </a:lnTo>
                <a:lnTo>
                  <a:pt x="0" y="24107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136183" y="1928862"/>
            <a:ext cx="8751017" cy="2215991"/>
          </a:xfrm>
          <a:prstGeom prst="rect">
            <a:avLst/>
          </a:prstGeom>
        </p:spPr>
        <p:txBody>
          <a:bodyPr wrap="square" lIns="0" tIns="0" rIns="0" bIns="0" rtlCol="0" anchor="t">
            <a:spAutoFit/>
          </a:bodyPr>
          <a:lstStyle/>
          <a:p>
            <a:pPr algn="ctr"/>
            <a:r>
              <a:rPr lang="en-US" sz="4400" dirty="0">
                <a:solidFill>
                  <a:srgbClr val="3D291F"/>
                </a:solidFill>
                <a:latin typeface="Chewy"/>
                <a:ea typeface="Chewy"/>
                <a:cs typeface="Chewy"/>
                <a:sym typeface="Chewy"/>
              </a:rPr>
              <a:t>Questions related to dataset</a:t>
            </a:r>
          </a:p>
          <a:p>
            <a:pPr algn="ctr"/>
            <a:endParaRPr lang="en-US" sz="4400" dirty="0">
              <a:solidFill>
                <a:srgbClr val="3D291F"/>
              </a:solidFill>
              <a:latin typeface="Chewy"/>
              <a:ea typeface="Chewy"/>
              <a:cs typeface="Chewy"/>
              <a:sym typeface="Chewy"/>
            </a:endParaRPr>
          </a:p>
          <a:p>
            <a:pPr marL="457200" indent="-457200" algn="ctr">
              <a:buFont typeface="Wingdings" panose="05000000000000000000" pitchFamily="2" charset="2"/>
              <a:buChar char="Ø"/>
            </a:pPr>
            <a:r>
              <a:rPr lang="en-US" sz="2800" b="1" dirty="0">
                <a:solidFill>
                  <a:srgbClr val="3D291F"/>
                </a:solidFill>
                <a:latin typeface="Roboto"/>
                <a:ea typeface="Roboto"/>
                <a:cs typeface="Roboto"/>
                <a:sym typeface="Chewy"/>
              </a:rPr>
              <a:t>Which age group of students are mostly addicted to social media? </a:t>
            </a:r>
          </a:p>
        </p:txBody>
      </p:sp>
      <p:sp>
        <p:nvSpPr>
          <p:cNvPr id="7" name="TextBox 7"/>
          <p:cNvSpPr txBox="1"/>
          <p:nvPr/>
        </p:nvSpPr>
        <p:spPr>
          <a:xfrm>
            <a:off x="2286000" y="3283079"/>
            <a:ext cx="10802707" cy="2051844"/>
          </a:xfrm>
          <a:prstGeom prst="rect">
            <a:avLst/>
          </a:prstGeom>
        </p:spPr>
        <p:txBody>
          <a:bodyPr wrap="square" lIns="0" tIns="0" rIns="0" bIns="0" rtlCol="0" anchor="t">
            <a:spAutoFit/>
          </a:bodyPr>
          <a:lstStyle/>
          <a:p>
            <a:pPr marL="457200" indent="-457200" algn="ctr" rtl="0">
              <a:spcAft>
                <a:spcPts val="750"/>
              </a:spcAft>
              <a:buFont typeface="Wingdings" panose="05000000000000000000" pitchFamily="2" charset="2"/>
              <a:buChar char="Ø"/>
            </a:pPr>
            <a:endParaRPr lang="en-US" sz="2800" dirty="0">
              <a:solidFill>
                <a:srgbClr val="3D291F"/>
              </a:solidFill>
              <a:latin typeface="Roboto"/>
              <a:ea typeface="Roboto"/>
              <a:cs typeface="Roboto"/>
            </a:endParaRPr>
          </a:p>
          <a:p>
            <a:pPr marL="457200" indent="-457200" algn="ctr" rtl="0">
              <a:spcAft>
                <a:spcPts val="750"/>
              </a:spcAft>
              <a:buFont typeface="Wingdings" panose="05000000000000000000" pitchFamily="2" charset="2"/>
              <a:buChar char="Ø"/>
            </a:pPr>
            <a:endParaRPr lang="en-US" sz="2800" dirty="0">
              <a:solidFill>
                <a:srgbClr val="3D291F"/>
              </a:solidFill>
              <a:latin typeface="Roboto"/>
              <a:ea typeface="Roboto"/>
              <a:cs typeface="Roboto"/>
            </a:endParaRPr>
          </a:p>
          <a:p>
            <a:pPr algn="ctr">
              <a:buNone/>
            </a:pPr>
            <a:br>
              <a:rPr lang="en-US" sz="3200" dirty="0"/>
            </a:br>
            <a:endParaRPr lang="en-US" sz="3200" dirty="0">
              <a:solidFill>
                <a:srgbClr val="3D291F"/>
              </a:solidFill>
              <a:latin typeface="Roboto"/>
              <a:ea typeface="Roboto"/>
              <a:cs typeface="Roboto"/>
              <a:sym typeface="Roboto"/>
            </a:endParaRPr>
          </a:p>
        </p:txBody>
      </p:sp>
      <p:pic>
        <p:nvPicPr>
          <p:cNvPr id="10" name="Picture 9">
            <a:extLst>
              <a:ext uri="{FF2B5EF4-FFF2-40B4-BE49-F238E27FC236}">
                <a16:creationId xmlns:a16="http://schemas.microsoft.com/office/drawing/2014/main" id="{F6EABDD1-2FE8-E1D0-F281-24A090408330}"/>
              </a:ext>
            </a:extLst>
          </p:cNvPr>
          <p:cNvPicPr>
            <a:picLocks noChangeAspect="1"/>
          </p:cNvPicPr>
          <p:nvPr/>
        </p:nvPicPr>
        <p:blipFill>
          <a:blip r:embed="rId6"/>
          <a:stretch>
            <a:fillRect/>
          </a:stretch>
        </p:blipFill>
        <p:spPr>
          <a:xfrm rot="20336357">
            <a:off x="412323" y="2174998"/>
            <a:ext cx="1849738" cy="1849738"/>
          </a:xfrm>
          <a:prstGeom prst="rect">
            <a:avLst/>
          </a:prstGeom>
        </p:spPr>
      </p:pic>
      <p:pic>
        <p:nvPicPr>
          <p:cNvPr id="11" name="Picture 10">
            <a:extLst>
              <a:ext uri="{FF2B5EF4-FFF2-40B4-BE49-F238E27FC236}">
                <a16:creationId xmlns:a16="http://schemas.microsoft.com/office/drawing/2014/main" id="{B945B451-BCC7-79CC-A428-94365E0B0C60}"/>
              </a:ext>
            </a:extLst>
          </p:cNvPr>
          <p:cNvPicPr>
            <a:picLocks noChangeAspect="1"/>
          </p:cNvPicPr>
          <p:nvPr/>
        </p:nvPicPr>
        <p:blipFill>
          <a:blip r:embed="rId7"/>
          <a:stretch>
            <a:fillRect/>
          </a:stretch>
        </p:blipFill>
        <p:spPr>
          <a:xfrm>
            <a:off x="1461584" y="4075486"/>
            <a:ext cx="1626970" cy="1626970"/>
          </a:xfrm>
          <a:prstGeom prst="rect">
            <a:avLst/>
          </a:prstGeom>
        </p:spPr>
      </p:pic>
      <p:pic>
        <p:nvPicPr>
          <p:cNvPr id="15" name="Picture 14">
            <a:extLst>
              <a:ext uri="{FF2B5EF4-FFF2-40B4-BE49-F238E27FC236}">
                <a16:creationId xmlns:a16="http://schemas.microsoft.com/office/drawing/2014/main" id="{7A0F94F3-6155-C672-3170-94AAB006A23E}"/>
              </a:ext>
            </a:extLst>
          </p:cNvPr>
          <p:cNvPicPr>
            <a:picLocks noChangeAspect="1"/>
          </p:cNvPicPr>
          <p:nvPr/>
        </p:nvPicPr>
        <p:blipFill>
          <a:blip r:embed="rId8"/>
          <a:stretch>
            <a:fillRect/>
          </a:stretch>
        </p:blipFill>
        <p:spPr>
          <a:xfrm>
            <a:off x="1398649" y="7478894"/>
            <a:ext cx="1361997" cy="1361997"/>
          </a:xfrm>
          <a:prstGeom prst="rect">
            <a:avLst/>
          </a:prstGeom>
        </p:spPr>
      </p:pic>
      <p:pic>
        <p:nvPicPr>
          <p:cNvPr id="16" name="Picture 15">
            <a:extLst>
              <a:ext uri="{FF2B5EF4-FFF2-40B4-BE49-F238E27FC236}">
                <a16:creationId xmlns:a16="http://schemas.microsoft.com/office/drawing/2014/main" id="{842AE4BF-5F07-A8DE-5F9D-87C502E0C9C6}"/>
              </a:ext>
            </a:extLst>
          </p:cNvPr>
          <p:cNvPicPr>
            <a:picLocks noChangeAspect="1"/>
          </p:cNvPicPr>
          <p:nvPr/>
        </p:nvPicPr>
        <p:blipFill>
          <a:blip r:embed="rId9"/>
          <a:stretch>
            <a:fillRect/>
          </a:stretch>
        </p:blipFill>
        <p:spPr>
          <a:xfrm>
            <a:off x="278842" y="5790800"/>
            <a:ext cx="1390441" cy="1599750"/>
          </a:xfrm>
          <a:prstGeom prst="rect">
            <a:avLst/>
          </a:prstGeom>
        </p:spPr>
      </p:pic>
      <p:pic>
        <p:nvPicPr>
          <p:cNvPr id="17" name="Picture 16">
            <a:extLst>
              <a:ext uri="{FF2B5EF4-FFF2-40B4-BE49-F238E27FC236}">
                <a16:creationId xmlns:a16="http://schemas.microsoft.com/office/drawing/2014/main" id="{0DE667CE-9523-E0F2-79DB-B6454F0C8CB8}"/>
              </a:ext>
            </a:extLst>
          </p:cNvPr>
          <p:cNvPicPr>
            <a:picLocks noChangeAspect="1"/>
          </p:cNvPicPr>
          <p:nvPr/>
        </p:nvPicPr>
        <p:blipFill>
          <a:blip r:embed="rId10"/>
          <a:stretch>
            <a:fillRect/>
          </a:stretch>
        </p:blipFill>
        <p:spPr>
          <a:xfrm>
            <a:off x="13710952" y="7390550"/>
            <a:ext cx="4577048" cy="2896450"/>
          </a:xfrm>
          <a:prstGeom prst="rect">
            <a:avLst/>
          </a:prstGeom>
        </p:spPr>
      </p:pic>
      <p:graphicFrame>
        <p:nvGraphicFramePr>
          <p:cNvPr id="8" name="Chart 7">
            <a:extLst>
              <a:ext uri="{FF2B5EF4-FFF2-40B4-BE49-F238E27FC236}">
                <a16:creationId xmlns:a16="http://schemas.microsoft.com/office/drawing/2014/main" id="{D2A9B65D-DC45-AB19-9EAE-6BEF79AFDDF8}"/>
              </a:ext>
            </a:extLst>
          </p:cNvPr>
          <p:cNvGraphicFramePr>
            <a:graphicFrameLocks/>
          </p:cNvGraphicFramePr>
          <p:nvPr>
            <p:extLst>
              <p:ext uri="{D42A27DB-BD31-4B8C-83A1-F6EECF244321}">
                <p14:modId xmlns:p14="http://schemas.microsoft.com/office/powerpoint/2010/main" val="2545372579"/>
              </p:ext>
            </p:extLst>
          </p:nvPr>
        </p:nvGraphicFramePr>
        <p:xfrm>
          <a:off x="3813538" y="4406162"/>
          <a:ext cx="9064262" cy="4775937"/>
        </p:xfrm>
        <a:graphic>
          <a:graphicData uri="http://schemas.openxmlformats.org/drawingml/2006/chart">
            <c:chart xmlns:c="http://schemas.openxmlformats.org/drawingml/2006/chart" xmlns:r="http://schemas.openxmlformats.org/officeDocument/2006/relationships" r:id="rId11"/>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06" t="-39602" r="-2295" b="-43993"/>
            </a:stretch>
          </a:blipFill>
        </p:spPr>
      </p:sp>
      <p:sp>
        <p:nvSpPr>
          <p:cNvPr id="3" name="Freeform 3">
            <a:extLst>
              <a:ext uri="{C183D7F6-B498-43B3-948B-1728B52AA6E4}">
                <adec:decorative xmlns:adec="http://schemas.microsoft.com/office/drawing/2017/decorative" val="0"/>
              </a:ext>
            </a:extLst>
          </p:cNvPr>
          <p:cNvSpPr/>
          <p:nvPr/>
        </p:nvSpPr>
        <p:spPr>
          <a:xfrm>
            <a:off x="-970870" y="-1405032"/>
            <a:ext cx="20229737" cy="13478062"/>
          </a:xfrm>
          <a:custGeom>
            <a:avLst/>
            <a:gdLst/>
            <a:ahLst/>
            <a:cxnLst/>
            <a:rect l="l" t="t" r="r" b="b"/>
            <a:pathLst>
              <a:path w="20229737" h="13478062">
                <a:moveTo>
                  <a:pt x="0" y="0"/>
                </a:moveTo>
                <a:lnTo>
                  <a:pt x="20229736" y="0"/>
                </a:lnTo>
                <a:lnTo>
                  <a:pt x="20229736" y="13478062"/>
                </a:lnTo>
                <a:lnTo>
                  <a:pt x="0" y="13478062"/>
                </a:lnTo>
                <a:lnTo>
                  <a:pt x="0" y="0"/>
                </a:lnTo>
                <a:close/>
              </a:path>
            </a:pathLst>
          </a:custGeom>
          <a:blipFill>
            <a:blip r:embed="rId3"/>
            <a:stretch>
              <a:fillRect/>
            </a:stretch>
          </a:blipFill>
        </p:spPr>
        <p:txBody>
          <a:bodyPr/>
          <a:lstStyle/>
          <a:p>
            <a:r>
              <a:rPr lang="en-US" dirty="0" err="1">
                <a:solidFill>
                  <a:schemeClr val="accent3">
                    <a:lumMod val="20000"/>
                    <a:lumOff val="80000"/>
                  </a:schemeClr>
                </a:solidFill>
              </a:rPr>
              <a:t>saa</a:t>
            </a:r>
            <a:endParaRPr lang="en-IN" dirty="0">
              <a:solidFill>
                <a:schemeClr val="accent3">
                  <a:lumMod val="20000"/>
                  <a:lumOff val="80000"/>
                </a:schemeClr>
              </a:solidFill>
            </a:endParaRPr>
          </a:p>
        </p:txBody>
      </p:sp>
      <p:sp>
        <p:nvSpPr>
          <p:cNvPr id="4" name="Freeform 4"/>
          <p:cNvSpPr/>
          <p:nvPr/>
        </p:nvSpPr>
        <p:spPr>
          <a:xfrm rot="-653363">
            <a:off x="-482223" y="4363687"/>
            <a:ext cx="5420929" cy="5689906"/>
          </a:xfrm>
          <a:custGeom>
            <a:avLst/>
            <a:gdLst/>
            <a:ahLst/>
            <a:cxnLst/>
            <a:rect l="l" t="t" r="r" b="b"/>
            <a:pathLst>
              <a:path w="5420929" h="5689906">
                <a:moveTo>
                  <a:pt x="0" y="0"/>
                </a:moveTo>
                <a:lnTo>
                  <a:pt x="5420929" y="0"/>
                </a:lnTo>
                <a:lnTo>
                  <a:pt x="5420929" y="5689906"/>
                </a:lnTo>
                <a:lnTo>
                  <a:pt x="0" y="56899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69751" y="1723427"/>
            <a:ext cx="3657600" cy="1622644"/>
          </a:xfrm>
          <a:custGeom>
            <a:avLst/>
            <a:gdLst/>
            <a:ahLst/>
            <a:cxnLst/>
            <a:rect l="l" t="t" r="r" b="b"/>
            <a:pathLst>
              <a:path w="3657600" h="1622644">
                <a:moveTo>
                  <a:pt x="0" y="0"/>
                </a:moveTo>
                <a:lnTo>
                  <a:pt x="3657600" y="0"/>
                </a:lnTo>
                <a:lnTo>
                  <a:pt x="3657600" y="1622644"/>
                </a:lnTo>
                <a:lnTo>
                  <a:pt x="0" y="16226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638800" y="1958180"/>
            <a:ext cx="10269870" cy="1107996"/>
          </a:xfrm>
          <a:prstGeom prst="rect">
            <a:avLst/>
          </a:prstGeom>
        </p:spPr>
        <p:txBody>
          <a:bodyPr wrap="square" lIns="0" tIns="0" rIns="0" bIns="0" rtlCol="0" anchor="t">
            <a:spAutoFit/>
          </a:bodyPr>
          <a:lstStyle/>
          <a:p>
            <a:pPr marL="571500" indent="-571500">
              <a:buFont typeface="Wingdings" panose="05000000000000000000" pitchFamily="2" charset="2"/>
              <a:buChar char="Ø"/>
            </a:pPr>
            <a:r>
              <a:rPr lang="en-US" sz="3600" b="1" dirty="0">
                <a:solidFill>
                  <a:srgbClr val="3D291F"/>
                </a:solidFill>
                <a:latin typeface="Roboto"/>
                <a:ea typeface="Roboto"/>
                <a:cs typeface="Roboto"/>
                <a:sym typeface="Chewy"/>
              </a:rPr>
              <a:t>How many number of male and female students were there in the given data?</a:t>
            </a:r>
          </a:p>
        </p:txBody>
      </p:sp>
      <p:graphicFrame>
        <p:nvGraphicFramePr>
          <p:cNvPr id="8" name="Chart 7">
            <a:extLst>
              <a:ext uri="{FF2B5EF4-FFF2-40B4-BE49-F238E27FC236}">
                <a16:creationId xmlns:a16="http://schemas.microsoft.com/office/drawing/2014/main" id="{1A7F0A01-17AF-0416-E8A4-40EB904B820D}"/>
              </a:ext>
            </a:extLst>
          </p:cNvPr>
          <p:cNvGraphicFramePr>
            <a:graphicFrameLocks/>
          </p:cNvGraphicFramePr>
          <p:nvPr>
            <p:extLst>
              <p:ext uri="{D42A27DB-BD31-4B8C-83A1-F6EECF244321}">
                <p14:modId xmlns:p14="http://schemas.microsoft.com/office/powerpoint/2010/main" val="1380632121"/>
              </p:ext>
            </p:extLst>
          </p:nvPr>
        </p:nvGraphicFramePr>
        <p:xfrm>
          <a:off x="6066474" y="3418530"/>
          <a:ext cx="6155051" cy="4419600"/>
        </p:xfrm>
        <a:graphic>
          <a:graphicData uri="http://schemas.openxmlformats.org/drawingml/2006/chart">
            <c:chart xmlns:c="http://schemas.openxmlformats.org/drawingml/2006/chart" xmlns:r="http://schemas.openxmlformats.org/officeDocument/2006/relationships" r:id="rId8"/>
          </a:graphicData>
        </a:graphic>
      </p:graphicFrame>
      <p:sp>
        <p:nvSpPr>
          <p:cNvPr id="9" name="Rectangle: Rounded Corners 8">
            <a:extLst>
              <a:ext uri="{FF2B5EF4-FFF2-40B4-BE49-F238E27FC236}">
                <a16:creationId xmlns:a16="http://schemas.microsoft.com/office/drawing/2014/main" id="{6D6ED64A-965F-D7EB-A5DD-D6D8D995083B}"/>
              </a:ext>
            </a:extLst>
          </p:cNvPr>
          <p:cNvSpPr/>
          <p:nvPr/>
        </p:nvSpPr>
        <p:spPr>
          <a:xfrm>
            <a:off x="12716001" y="3434859"/>
            <a:ext cx="4436752" cy="220980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highlight>
                <a:srgbClr val="C0C0C0"/>
              </a:highlight>
            </a:endParaRPr>
          </a:p>
        </p:txBody>
      </p:sp>
      <p:sp>
        <p:nvSpPr>
          <p:cNvPr id="10" name="TextBox 9">
            <a:extLst>
              <a:ext uri="{FF2B5EF4-FFF2-40B4-BE49-F238E27FC236}">
                <a16:creationId xmlns:a16="http://schemas.microsoft.com/office/drawing/2014/main" id="{1B1DA3D3-ABE2-4D2E-FFE4-A97C28E20575}"/>
              </a:ext>
            </a:extLst>
          </p:cNvPr>
          <p:cNvSpPr txBox="1"/>
          <p:nvPr/>
        </p:nvSpPr>
        <p:spPr>
          <a:xfrm>
            <a:off x="13026324" y="3631818"/>
            <a:ext cx="3886200" cy="1815882"/>
          </a:xfrm>
          <a:prstGeom prst="rect">
            <a:avLst/>
          </a:prstGeom>
          <a:noFill/>
        </p:spPr>
        <p:txBody>
          <a:bodyPr wrap="square" rtlCol="0">
            <a:spAutoFit/>
          </a:bodyPr>
          <a:lstStyle/>
          <a:p>
            <a:r>
              <a:rPr lang="en-US" sz="2800" dirty="0">
                <a:solidFill>
                  <a:srgbClr val="3D291F"/>
                </a:solidFill>
                <a:latin typeface="Chewy"/>
                <a:ea typeface="Chewy"/>
              </a:rPr>
              <a:t>From the given data there are 352 male students and 353 female students using social media</a:t>
            </a:r>
            <a:r>
              <a:rPr lang="en-US" sz="2800" dirty="0">
                <a:latin typeface="Chewy" panose="020B0604020202020204" charset="0"/>
                <a:ea typeface="Chewy" panose="020B0604020202020204" charset="0"/>
              </a:rPr>
              <a:t>.</a:t>
            </a:r>
            <a:endParaRPr lang="en-IN" sz="2800" dirty="0">
              <a:latin typeface="Chewy" panose="020B0604020202020204" charset="0"/>
              <a:ea typeface="Chewy"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06" t="-39602" r="-2295" b="-43993"/>
            </a:stretch>
          </a:blipFill>
        </p:spPr>
      </p:sp>
      <p:sp>
        <p:nvSpPr>
          <p:cNvPr id="3" name="Freeform 3"/>
          <p:cNvSpPr/>
          <p:nvPr/>
        </p:nvSpPr>
        <p:spPr>
          <a:xfrm>
            <a:off x="-1732869" y="-1595531"/>
            <a:ext cx="20229737" cy="13478062"/>
          </a:xfrm>
          <a:custGeom>
            <a:avLst/>
            <a:gdLst/>
            <a:ahLst/>
            <a:cxnLst/>
            <a:rect l="l" t="t" r="r" b="b"/>
            <a:pathLst>
              <a:path w="20229737" h="13478062">
                <a:moveTo>
                  <a:pt x="0" y="0"/>
                </a:moveTo>
                <a:lnTo>
                  <a:pt x="20229736" y="0"/>
                </a:lnTo>
                <a:lnTo>
                  <a:pt x="20229736" y="13478062"/>
                </a:lnTo>
                <a:lnTo>
                  <a:pt x="0" y="13478062"/>
                </a:lnTo>
                <a:lnTo>
                  <a:pt x="0" y="0"/>
                </a:lnTo>
                <a:close/>
              </a:path>
            </a:pathLst>
          </a:custGeom>
          <a:blipFill>
            <a:blip r:embed="rId3"/>
            <a:stretch>
              <a:fillRect/>
            </a:stretch>
          </a:blipFill>
        </p:spPr>
        <p:txBody>
          <a:bodyPr/>
          <a:lstStyle/>
          <a:p>
            <a:r>
              <a:rPr lang="en-US" dirty="0"/>
              <a:t>f</a:t>
            </a:r>
            <a:endParaRPr lang="en-IN" dirty="0"/>
          </a:p>
        </p:txBody>
      </p:sp>
      <p:sp>
        <p:nvSpPr>
          <p:cNvPr id="4" name="Freeform 4"/>
          <p:cNvSpPr/>
          <p:nvPr/>
        </p:nvSpPr>
        <p:spPr>
          <a:xfrm>
            <a:off x="666868" y="31987"/>
            <a:ext cx="2469315" cy="2705425"/>
          </a:xfrm>
          <a:custGeom>
            <a:avLst/>
            <a:gdLst/>
            <a:ahLst/>
            <a:cxnLst/>
            <a:rect l="l" t="t" r="r" b="b"/>
            <a:pathLst>
              <a:path w="2469315" h="2705425">
                <a:moveTo>
                  <a:pt x="0" y="0"/>
                </a:moveTo>
                <a:lnTo>
                  <a:pt x="2469315" y="0"/>
                </a:lnTo>
                <a:lnTo>
                  <a:pt x="2469315" y="2705425"/>
                </a:lnTo>
                <a:lnTo>
                  <a:pt x="0" y="2705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973609" y="2030495"/>
            <a:ext cx="8058417" cy="984885"/>
          </a:xfrm>
          <a:prstGeom prst="rect">
            <a:avLst/>
          </a:prstGeom>
        </p:spPr>
        <p:txBody>
          <a:bodyPr lIns="0" tIns="0" rIns="0" bIns="0" rtlCol="0" anchor="t">
            <a:spAutoFit/>
          </a:bodyPr>
          <a:lstStyle/>
          <a:p>
            <a:pPr marL="457200" indent="-457200" algn="ctr">
              <a:buFont typeface="Wingdings" panose="05000000000000000000" pitchFamily="2" charset="2"/>
              <a:buChar char="Ø"/>
            </a:pPr>
            <a:r>
              <a:rPr lang="en-US" sz="3200" b="1" dirty="0">
                <a:solidFill>
                  <a:srgbClr val="3D291F"/>
                </a:solidFill>
                <a:latin typeface="Roboto"/>
                <a:ea typeface="Roboto"/>
                <a:cs typeface="Roboto"/>
                <a:sym typeface="Chewy"/>
              </a:rPr>
              <a:t>Which is the most used social media platform?</a:t>
            </a:r>
          </a:p>
        </p:txBody>
      </p:sp>
      <p:graphicFrame>
        <p:nvGraphicFramePr>
          <p:cNvPr id="9" name="Chart 8">
            <a:extLst>
              <a:ext uri="{FF2B5EF4-FFF2-40B4-BE49-F238E27FC236}">
                <a16:creationId xmlns:a16="http://schemas.microsoft.com/office/drawing/2014/main" id="{44C28A2A-53D0-C3EC-4BA9-447A47E7EC2C}"/>
              </a:ext>
            </a:extLst>
          </p:cNvPr>
          <p:cNvGraphicFramePr>
            <a:graphicFrameLocks/>
          </p:cNvGraphicFramePr>
          <p:nvPr>
            <p:extLst>
              <p:ext uri="{D42A27DB-BD31-4B8C-83A1-F6EECF244321}">
                <p14:modId xmlns:p14="http://schemas.microsoft.com/office/powerpoint/2010/main" val="559566569"/>
              </p:ext>
            </p:extLst>
          </p:nvPr>
        </p:nvGraphicFramePr>
        <p:xfrm>
          <a:off x="1551350" y="3246486"/>
          <a:ext cx="9651489" cy="5010019"/>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15A25EC8-EE85-EBC1-0D83-A33BC63704F5}"/>
              </a:ext>
            </a:extLst>
          </p:cNvPr>
          <p:cNvSpPr txBox="1"/>
          <p:nvPr/>
        </p:nvSpPr>
        <p:spPr>
          <a:xfrm>
            <a:off x="12420600" y="3701015"/>
            <a:ext cx="3453269" cy="3170099"/>
          </a:xfrm>
          <a:prstGeom prst="rect">
            <a:avLst/>
          </a:prstGeom>
          <a:noFill/>
        </p:spPr>
        <p:txBody>
          <a:bodyPr wrap="square" rtlCol="0">
            <a:spAutoFit/>
          </a:bodyPr>
          <a:lstStyle/>
          <a:p>
            <a:r>
              <a:rPr lang="en-US" sz="2000" dirty="0">
                <a:solidFill>
                  <a:srgbClr val="3D291F"/>
                </a:solidFill>
                <a:latin typeface="Chewy"/>
                <a:ea typeface="Chewy"/>
              </a:rPr>
              <a:t>Most used social media platform  among students are, Instagram were mostly used by 240 students , next to Instagram Tiktok is use by 154 students and Facebook is used by 123 students. On comparing all platforms usage, above listed three platforms were used by most of the students.</a:t>
            </a:r>
            <a:endParaRPr lang="en-IN" sz="2000" dirty="0">
              <a:solidFill>
                <a:srgbClr val="3D291F"/>
              </a:solidFill>
              <a:latin typeface="Chewy"/>
              <a:ea typeface="Chewy"/>
            </a:endParaRPr>
          </a:p>
        </p:txBody>
      </p:sp>
      <p:sp>
        <p:nvSpPr>
          <p:cNvPr id="11" name="Flowchart: Sequential Access Storage 10">
            <a:extLst>
              <a:ext uri="{FF2B5EF4-FFF2-40B4-BE49-F238E27FC236}">
                <a16:creationId xmlns:a16="http://schemas.microsoft.com/office/drawing/2014/main" id="{BEA8FDB5-AA0D-5BFA-4A94-44702E89258B}"/>
              </a:ext>
            </a:extLst>
          </p:cNvPr>
          <p:cNvSpPr/>
          <p:nvPr/>
        </p:nvSpPr>
        <p:spPr>
          <a:xfrm flipH="1">
            <a:off x="11659620" y="3063054"/>
            <a:ext cx="4875780" cy="4160892"/>
          </a:xfrm>
          <a:prstGeom prst="flowChartMagneticTap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06" t="-39602" r="-2295" b="-43993"/>
            </a:stretch>
          </a:blipFill>
        </p:spPr>
      </p:sp>
      <p:sp>
        <p:nvSpPr>
          <p:cNvPr id="3" name="Freeform 3"/>
          <p:cNvSpPr/>
          <p:nvPr/>
        </p:nvSpPr>
        <p:spPr>
          <a:xfrm>
            <a:off x="-970868" y="-1595531"/>
            <a:ext cx="20229737" cy="13478062"/>
          </a:xfrm>
          <a:custGeom>
            <a:avLst/>
            <a:gdLst/>
            <a:ahLst/>
            <a:cxnLst/>
            <a:rect l="l" t="t" r="r" b="b"/>
            <a:pathLst>
              <a:path w="20229737" h="13478062">
                <a:moveTo>
                  <a:pt x="0" y="0"/>
                </a:moveTo>
                <a:lnTo>
                  <a:pt x="20229736" y="0"/>
                </a:lnTo>
                <a:lnTo>
                  <a:pt x="20229736" y="13478062"/>
                </a:lnTo>
                <a:lnTo>
                  <a:pt x="0" y="13478062"/>
                </a:lnTo>
                <a:lnTo>
                  <a:pt x="0" y="0"/>
                </a:lnTo>
                <a:close/>
              </a:path>
            </a:pathLst>
          </a:custGeom>
          <a:blipFill>
            <a:blip r:embed="rId3"/>
            <a:stretch>
              <a:fillRect/>
            </a:stretch>
          </a:blipFill>
        </p:spPr>
      </p:sp>
      <p:sp>
        <p:nvSpPr>
          <p:cNvPr id="4" name="Freeform 4"/>
          <p:cNvSpPr/>
          <p:nvPr/>
        </p:nvSpPr>
        <p:spPr>
          <a:xfrm flipH="1">
            <a:off x="0" y="3902870"/>
            <a:ext cx="5300970" cy="7175594"/>
          </a:xfrm>
          <a:custGeom>
            <a:avLst/>
            <a:gdLst/>
            <a:ahLst/>
            <a:cxnLst/>
            <a:rect l="l" t="t" r="r" b="b"/>
            <a:pathLst>
              <a:path w="5300970" h="7175594">
                <a:moveTo>
                  <a:pt x="5300970" y="0"/>
                </a:moveTo>
                <a:lnTo>
                  <a:pt x="0" y="0"/>
                </a:lnTo>
                <a:lnTo>
                  <a:pt x="0" y="7175594"/>
                </a:lnTo>
                <a:lnTo>
                  <a:pt x="5300970" y="7175594"/>
                </a:lnTo>
                <a:lnTo>
                  <a:pt x="5300970" y="0"/>
                </a:lnTo>
                <a:close/>
              </a:path>
            </a:pathLst>
          </a:custGeom>
          <a:blipFill>
            <a:blip r:embed="rId4"/>
            <a:stretch>
              <a:fillRect/>
            </a:stretch>
          </a:blipFill>
        </p:spPr>
      </p:sp>
      <p:sp>
        <p:nvSpPr>
          <p:cNvPr id="5" name="Freeform 5"/>
          <p:cNvSpPr/>
          <p:nvPr/>
        </p:nvSpPr>
        <p:spPr>
          <a:xfrm rot="-2008911">
            <a:off x="1480713" y="305930"/>
            <a:ext cx="1798977" cy="1635433"/>
          </a:xfrm>
          <a:custGeom>
            <a:avLst/>
            <a:gdLst/>
            <a:ahLst/>
            <a:cxnLst/>
            <a:rect l="l" t="t" r="r" b="b"/>
            <a:pathLst>
              <a:path w="1798977" h="1635433">
                <a:moveTo>
                  <a:pt x="0" y="0"/>
                </a:moveTo>
                <a:lnTo>
                  <a:pt x="1798976" y="0"/>
                </a:lnTo>
                <a:lnTo>
                  <a:pt x="1798976" y="1635433"/>
                </a:lnTo>
                <a:lnTo>
                  <a:pt x="0" y="16354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4727746" y="811593"/>
            <a:ext cx="8058417" cy="984885"/>
          </a:xfrm>
          <a:prstGeom prst="rect">
            <a:avLst/>
          </a:prstGeom>
        </p:spPr>
        <p:txBody>
          <a:bodyPr lIns="0" tIns="0" rIns="0" bIns="0" rtlCol="0" anchor="t">
            <a:spAutoFit/>
          </a:bodyPr>
          <a:lstStyle/>
          <a:p>
            <a:pPr marL="457200" indent="-457200" algn="ctr">
              <a:buFont typeface="Wingdings" panose="05000000000000000000" pitchFamily="2" charset="2"/>
              <a:buChar char="Ø"/>
            </a:pPr>
            <a:r>
              <a:rPr lang="en-US" sz="3200" b="1" dirty="0">
                <a:solidFill>
                  <a:srgbClr val="3D291F"/>
                </a:solidFill>
                <a:latin typeface="Roboto"/>
                <a:ea typeface="Roboto"/>
                <a:cs typeface="Roboto"/>
                <a:sym typeface="Chewy"/>
              </a:rPr>
              <a:t>Which educational category students are using social media mostly?</a:t>
            </a:r>
          </a:p>
        </p:txBody>
      </p:sp>
      <p:graphicFrame>
        <p:nvGraphicFramePr>
          <p:cNvPr id="11" name="Chart 10">
            <a:extLst>
              <a:ext uri="{FF2B5EF4-FFF2-40B4-BE49-F238E27FC236}">
                <a16:creationId xmlns:a16="http://schemas.microsoft.com/office/drawing/2014/main" id="{78940F22-2401-CA36-F23A-ABE6EEA3D37F}"/>
              </a:ext>
            </a:extLst>
          </p:cNvPr>
          <p:cNvGraphicFramePr>
            <a:graphicFrameLocks/>
          </p:cNvGraphicFramePr>
          <p:nvPr>
            <p:extLst>
              <p:ext uri="{D42A27DB-BD31-4B8C-83A1-F6EECF244321}">
                <p14:modId xmlns:p14="http://schemas.microsoft.com/office/powerpoint/2010/main" val="262598040"/>
              </p:ext>
            </p:extLst>
          </p:nvPr>
        </p:nvGraphicFramePr>
        <p:xfrm>
          <a:off x="5081216" y="2095500"/>
          <a:ext cx="9244384" cy="4491223"/>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a:extLst>
              <a:ext uri="{FF2B5EF4-FFF2-40B4-BE49-F238E27FC236}">
                <a16:creationId xmlns:a16="http://schemas.microsoft.com/office/drawing/2014/main" id="{B7AFC904-CC40-BAB4-600E-3368BD972703}"/>
              </a:ext>
            </a:extLst>
          </p:cNvPr>
          <p:cNvSpPr txBox="1"/>
          <p:nvPr/>
        </p:nvSpPr>
        <p:spPr>
          <a:xfrm>
            <a:off x="6345810" y="7496110"/>
            <a:ext cx="6836789" cy="1323439"/>
          </a:xfrm>
          <a:prstGeom prst="rect">
            <a:avLst/>
          </a:prstGeom>
          <a:noFill/>
        </p:spPr>
        <p:txBody>
          <a:bodyPr wrap="square" rtlCol="0">
            <a:spAutoFit/>
          </a:bodyPr>
          <a:lstStyle/>
          <a:p>
            <a:r>
              <a:rPr lang="en-US" sz="2000" dirty="0">
                <a:solidFill>
                  <a:srgbClr val="3D291F"/>
                </a:solidFill>
                <a:latin typeface="Chewy"/>
                <a:ea typeface="Chewy"/>
              </a:rPr>
              <a:t>The students form high school , undergraduate and graduate were using social media . Mostly 277  male students from graduate and 290 female students from undergraduate are using this social media frequently</a:t>
            </a:r>
            <a:endParaRPr lang="en-IN" sz="2000" dirty="0">
              <a:solidFill>
                <a:srgbClr val="3D291F"/>
              </a:solidFill>
              <a:latin typeface="Chewy"/>
              <a:ea typeface="Chewy"/>
            </a:endParaRPr>
          </a:p>
        </p:txBody>
      </p:sp>
      <p:sp>
        <p:nvSpPr>
          <p:cNvPr id="14" name="Callout: Up Arrow 13">
            <a:extLst>
              <a:ext uri="{FF2B5EF4-FFF2-40B4-BE49-F238E27FC236}">
                <a16:creationId xmlns:a16="http://schemas.microsoft.com/office/drawing/2014/main" id="{7598C58B-334C-1AB8-2963-73AE7943D36C}"/>
              </a:ext>
            </a:extLst>
          </p:cNvPr>
          <p:cNvSpPr/>
          <p:nvPr/>
        </p:nvSpPr>
        <p:spPr>
          <a:xfrm>
            <a:off x="6172200" y="6641325"/>
            <a:ext cx="7162800" cy="2235975"/>
          </a:xfrm>
          <a:prstGeom prst="upArrow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highlight>
                <a:srgbClr val="80808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4D3465D-2128-4C8B-C301-8205F7A4AB69}"/>
              </a:ext>
            </a:extLst>
          </p:cNvPr>
          <p:cNvSpPr/>
          <p:nvPr/>
        </p:nvSpPr>
        <p:spPr>
          <a:xfrm>
            <a:off x="-970868" y="-1595531"/>
            <a:ext cx="20229737" cy="13478062"/>
          </a:xfrm>
          <a:custGeom>
            <a:avLst/>
            <a:gdLst/>
            <a:ahLst/>
            <a:cxnLst/>
            <a:rect l="l" t="t" r="r" b="b"/>
            <a:pathLst>
              <a:path w="20229737" h="13478062">
                <a:moveTo>
                  <a:pt x="0" y="0"/>
                </a:moveTo>
                <a:lnTo>
                  <a:pt x="20229736" y="0"/>
                </a:lnTo>
                <a:lnTo>
                  <a:pt x="20229736" y="13478062"/>
                </a:lnTo>
                <a:lnTo>
                  <a:pt x="0" y="13478062"/>
                </a:lnTo>
                <a:lnTo>
                  <a:pt x="0" y="0"/>
                </a:lnTo>
                <a:close/>
              </a:path>
            </a:pathLst>
          </a:custGeom>
          <a:blipFill>
            <a:blip r:embed="rId2"/>
            <a:stretch>
              <a:fillRect/>
            </a:stretch>
          </a:blipFill>
        </p:spPr>
      </p:sp>
      <p:sp>
        <p:nvSpPr>
          <p:cNvPr id="5" name="Rectangle: Rounded Corners 4">
            <a:extLst>
              <a:ext uri="{FF2B5EF4-FFF2-40B4-BE49-F238E27FC236}">
                <a16:creationId xmlns:a16="http://schemas.microsoft.com/office/drawing/2014/main" id="{D7EFF308-0C96-903A-4817-5438368D03CA}"/>
              </a:ext>
            </a:extLst>
          </p:cNvPr>
          <p:cNvSpPr/>
          <p:nvPr/>
        </p:nvSpPr>
        <p:spPr>
          <a:xfrm>
            <a:off x="2590800" y="1028700"/>
            <a:ext cx="7620000" cy="455295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6">
            <a:extLst>
              <a:ext uri="{FF2B5EF4-FFF2-40B4-BE49-F238E27FC236}">
                <a16:creationId xmlns:a16="http://schemas.microsoft.com/office/drawing/2014/main" id="{B151FCBC-549F-896F-D657-3360812EF335}"/>
              </a:ext>
            </a:extLst>
          </p:cNvPr>
          <p:cNvSpPr txBox="1"/>
          <p:nvPr/>
        </p:nvSpPr>
        <p:spPr>
          <a:xfrm>
            <a:off x="4727746" y="811593"/>
            <a:ext cx="8058417" cy="984885"/>
          </a:xfrm>
          <a:prstGeom prst="rect">
            <a:avLst/>
          </a:prstGeom>
        </p:spPr>
        <p:txBody>
          <a:bodyPr lIns="0" tIns="0" rIns="0" bIns="0" rtlCol="0" anchor="t">
            <a:spAutoFit/>
          </a:bodyPr>
          <a:lstStyle/>
          <a:p>
            <a:pPr marL="457200" indent="-457200" algn="ctr">
              <a:buFont typeface="Wingdings" panose="05000000000000000000" pitchFamily="2" charset="2"/>
              <a:buChar char="Ø"/>
            </a:pPr>
            <a:r>
              <a:rPr lang="en-US" sz="3200" b="1" dirty="0">
                <a:solidFill>
                  <a:srgbClr val="3D291F"/>
                </a:solidFill>
                <a:latin typeface="Roboto"/>
                <a:ea typeface="Roboto"/>
                <a:cs typeface="Roboto"/>
                <a:sym typeface="Chewy"/>
              </a:rPr>
              <a:t>Which gender of students is using social media the most and which platform? </a:t>
            </a:r>
          </a:p>
        </p:txBody>
      </p:sp>
      <p:graphicFrame>
        <p:nvGraphicFramePr>
          <p:cNvPr id="7" name="Chart 6">
            <a:extLst>
              <a:ext uri="{FF2B5EF4-FFF2-40B4-BE49-F238E27FC236}">
                <a16:creationId xmlns:a16="http://schemas.microsoft.com/office/drawing/2014/main" id="{333266DD-FF45-2204-7018-598B416B6B6C}"/>
              </a:ext>
            </a:extLst>
          </p:cNvPr>
          <p:cNvGraphicFramePr>
            <a:graphicFrameLocks/>
          </p:cNvGraphicFramePr>
          <p:nvPr>
            <p:extLst>
              <p:ext uri="{D42A27DB-BD31-4B8C-83A1-F6EECF244321}">
                <p14:modId xmlns:p14="http://schemas.microsoft.com/office/powerpoint/2010/main" val="3735049729"/>
              </p:ext>
            </p:extLst>
          </p:nvPr>
        </p:nvGraphicFramePr>
        <p:xfrm>
          <a:off x="2267749" y="2443899"/>
          <a:ext cx="8705051" cy="521420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8D6D39B4-C30B-758E-ACF8-8F28CB0AD60E}"/>
              </a:ext>
            </a:extLst>
          </p:cNvPr>
          <p:cNvSpPr txBox="1"/>
          <p:nvPr/>
        </p:nvSpPr>
        <p:spPr>
          <a:xfrm>
            <a:off x="12202886" y="2877115"/>
            <a:ext cx="4800600" cy="3785652"/>
          </a:xfrm>
          <a:prstGeom prst="rect">
            <a:avLst/>
          </a:prstGeom>
          <a:noFill/>
        </p:spPr>
        <p:txBody>
          <a:bodyPr wrap="square" rtlCol="0">
            <a:spAutoFit/>
          </a:bodyPr>
          <a:lstStyle/>
          <a:p>
            <a:r>
              <a:rPr lang="en-US" sz="2400" dirty="0">
                <a:solidFill>
                  <a:srgbClr val="3D291F"/>
                </a:solidFill>
                <a:latin typeface="Chewy"/>
                <a:ea typeface="Chewy"/>
              </a:rPr>
              <a:t>Among the 705 students , 172 female students were using Instagram  and 86 female students were using Tiktok , like wise 99 male students were using Facebook and 77 male students were using Instagram. On comparing the data, we could find that female students were using social media little higher when comparing to male students.</a:t>
            </a:r>
            <a:endParaRPr lang="en-IN" sz="2400" dirty="0">
              <a:solidFill>
                <a:srgbClr val="3D291F"/>
              </a:solidFill>
              <a:latin typeface="Chewy"/>
              <a:ea typeface="Chewy"/>
            </a:endParaRPr>
          </a:p>
        </p:txBody>
      </p:sp>
      <p:sp>
        <p:nvSpPr>
          <p:cNvPr id="11" name="Rectangle: Rounded Corners 10">
            <a:extLst>
              <a:ext uri="{FF2B5EF4-FFF2-40B4-BE49-F238E27FC236}">
                <a16:creationId xmlns:a16="http://schemas.microsoft.com/office/drawing/2014/main" id="{CF71FA87-ED79-8B20-435C-1A0F86FE1FAA}"/>
              </a:ext>
            </a:extLst>
          </p:cNvPr>
          <p:cNvSpPr/>
          <p:nvPr/>
        </p:nvSpPr>
        <p:spPr>
          <a:xfrm>
            <a:off x="11440886" y="2628900"/>
            <a:ext cx="6085114" cy="40338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86624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TM03457496[[fn=Parallax]]</Template>
  <TotalTime>458</TotalTime>
  <Words>346</Words>
  <Application>Microsoft Office PowerPoint</Application>
  <PresentationFormat>Custom</PresentationFormat>
  <Paragraphs>45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Wingdings</vt:lpstr>
      <vt:lpstr>Roboto</vt:lpstr>
      <vt:lpstr>Arial</vt:lpstr>
      <vt:lpstr>Corbel</vt:lpstr>
      <vt:lpstr>Chewy</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admi</dc:creator>
  <cp:lastModifiedBy>Aishwarya R</cp:lastModifiedBy>
  <cp:revision>24</cp:revision>
  <dcterms:created xsi:type="dcterms:W3CDTF">2006-08-16T00:00:00Z</dcterms:created>
  <dcterms:modified xsi:type="dcterms:W3CDTF">2025-07-28T03:59:44Z</dcterms:modified>
  <dc:identifier>DAGsLCOacg4</dc:identifier>
</cp:coreProperties>
</file>